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y="5143500" cx="9144000"/>
  <p:notesSz cx="6858000" cy="9144000"/>
  <p:embeddedFontLst>
    <p:embeddedFont>
      <p:font typeface="Caveat"/>
      <p:regular r:id="rId104"/>
      <p:bold r:id="rId105"/>
    </p:embeddedFont>
    <p:embeddedFont>
      <p:font typeface="Montserrat"/>
      <p:regular r:id="rId106"/>
      <p:bold r:id="rId107"/>
      <p:italic r:id="rId108"/>
      <p:boldItalic r:id="rId109"/>
    </p:embeddedFont>
    <p:embeddedFont>
      <p:font typeface="Montserrat Medium"/>
      <p:regular r:id="rId110"/>
      <p:bold r:id="rId111"/>
      <p:italic r:id="rId112"/>
      <p:boldItalic r:id="rId113"/>
    </p:embeddedFont>
    <p:embeddedFont>
      <p:font typeface="Open Sans SemiBold"/>
      <p:regular r:id="rId114"/>
      <p:bold r:id="rId115"/>
      <p:italic r:id="rId116"/>
      <p:boldItalic r:id="rId117"/>
    </p:embeddedFont>
    <p:embeddedFont>
      <p:font typeface="Open Sans ExtraBold"/>
      <p:bold r:id="rId118"/>
      <p:boldItalic r:id="rId119"/>
    </p:embeddedFont>
    <p:embeddedFont>
      <p:font typeface="Open Sans Medium"/>
      <p:regular r:id="rId120"/>
      <p:bold r:id="rId121"/>
      <p:italic r:id="rId122"/>
      <p:boldItalic r:id="rId123"/>
    </p:embeddedFont>
    <p:embeddedFont>
      <p:font typeface="Open Sans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8" roundtripDataSignature="AMtx7mg2y3f8KMd1OBTDc+Hgnhy5ESx0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3971CB-A610-4604-A54B-7F7EBE3F7801}">
  <a:tblStyle styleId="{E23971CB-A610-4604-A54B-7F7EBE3F780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9F263F7-CCF9-4507-8B30-4D30906C9E5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Montserrat-bold.fntdata"/><Relationship Id="rId106" Type="http://schemas.openxmlformats.org/officeDocument/2006/relationships/font" Target="fonts/Montserrat-regular.fntdata"/><Relationship Id="rId105" Type="http://schemas.openxmlformats.org/officeDocument/2006/relationships/font" Target="fonts/Caveat-bold.fntdata"/><Relationship Id="rId104" Type="http://schemas.openxmlformats.org/officeDocument/2006/relationships/font" Target="fonts/Caveat-regular.fntdata"/><Relationship Id="rId109" Type="http://schemas.openxmlformats.org/officeDocument/2006/relationships/font" Target="fonts/Montserrat-boldItalic.fntdata"/><Relationship Id="rId108" Type="http://schemas.openxmlformats.org/officeDocument/2006/relationships/font" Target="fonts/Montserra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8" Type="http://customschemas.google.com/relationships/presentationmetadata" Target="metadata"/><Relationship Id="rId127" Type="http://schemas.openxmlformats.org/officeDocument/2006/relationships/font" Target="fonts/OpenSans-boldItalic.fntdata"/><Relationship Id="rId126" Type="http://schemas.openxmlformats.org/officeDocument/2006/relationships/font" Target="fonts/OpenSans-italic.fntdata"/><Relationship Id="rId26" Type="http://schemas.openxmlformats.org/officeDocument/2006/relationships/slide" Target="slides/slide20.xml"/><Relationship Id="rId121" Type="http://schemas.openxmlformats.org/officeDocument/2006/relationships/font" Target="fonts/OpenSansMedium-bold.fntdata"/><Relationship Id="rId25" Type="http://schemas.openxmlformats.org/officeDocument/2006/relationships/slide" Target="slides/slide19.xml"/><Relationship Id="rId120" Type="http://schemas.openxmlformats.org/officeDocument/2006/relationships/font" Target="fonts/OpenSans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OpenSans-bold.fntdata"/><Relationship Id="rId29" Type="http://schemas.openxmlformats.org/officeDocument/2006/relationships/slide" Target="slides/slide23.xml"/><Relationship Id="rId124" Type="http://schemas.openxmlformats.org/officeDocument/2006/relationships/font" Target="fonts/OpenSans-regular.fntdata"/><Relationship Id="rId123" Type="http://schemas.openxmlformats.org/officeDocument/2006/relationships/font" Target="fonts/OpenSansMedium-boldItalic.fntdata"/><Relationship Id="rId122" Type="http://schemas.openxmlformats.org/officeDocument/2006/relationships/font" Target="fonts/OpenSansMedium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penSansExtraBold-bold.fntdata"/><Relationship Id="rId117" Type="http://schemas.openxmlformats.org/officeDocument/2006/relationships/font" Target="fonts/OpenSansSemiBold-boldItalic.fntdata"/><Relationship Id="rId116" Type="http://schemas.openxmlformats.org/officeDocument/2006/relationships/font" Target="fonts/OpenSansSemiBold-italic.fntdata"/><Relationship Id="rId115" Type="http://schemas.openxmlformats.org/officeDocument/2006/relationships/font" Target="fonts/OpenSansSemiBold-bold.fntdata"/><Relationship Id="rId119" Type="http://schemas.openxmlformats.org/officeDocument/2006/relationships/font" Target="fonts/OpenSansExtraBold-boldItalic.fntdata"/><Relationship Id="rId15" Type="http://schemas.openxmlformats.org/officeDocument/2006/relationships/slide" Target="slides/slide9.xml"/><Relationship Id="rId110" Type="http://schemas.openxmlformats.org/officeDocument/2006/relationships/font" Target="fonts/MontserratMedium-regular.fntdata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OpenSansSemiBold-regular.fntdata"/><Relationship Id="rId18" Type="http://schemas.openxmlformats.org/officeDocument/2006/relationships/slide" Target="slides/slide12.xml"/><Relationship Id="rId113" Type="http://schemas.openxmlformats.org/officeDocument/2006/relationships/font" Target="fonts/MontserratMedium-boldItalic.fntdata"/><Relationship Id="rId112" Type="http://schemas.openxmlformats.org/officeDocument/2006/relationships/font" Target="fonts/MontserratMedium-italic.fntdata"/><Relationship Id="rId111" Type="http://schemas.openxmlformats.org/officeDocument/2006/relationships/font" Target="fonts/MontserratMedium-bold.fntdata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43f0bcd94_2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743f0bcd9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Тут говорите про ворону, начинайте упражнение вороны, скажите, что это такой формат знакомства..)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7e51d77d8_0_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67e51d77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f60b2a6d8_1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25f60b2a6d8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44ab52529_0_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744ab525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44ab52529_0_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744ab5252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744ab52529_0_1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744ab525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7e51d77d8_0_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67e51d77d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929ad2684_0_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7929ad26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7929ad2684_0_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7929ad268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929ad2684_0_2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7929ad268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929ad2684_0_3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27929ad268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60b2a6d8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5f60b2a6d8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7929ad2684_0_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7929ad268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929ad2684_0_6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27929ad268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7929ad2684_0_7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27929ad268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929ad2684_0_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27929ad26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7929ad2684_0_9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27929ad268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929ad2684_0_1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27929ad268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7929ad2684_0_11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7929ad268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7929ad2684_0_12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g27929ad268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7929ad2684_0_1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27929ad268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0" name="Google Shape;62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7929ad2684_0_14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27929ad2684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10c9d3d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610c9d3d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7929ad2684_0_17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g27929ad268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5f60b2a6d8_1_17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25f60b2a6d8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f60b2a6d8_1_18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25f60b2a6d8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5ffab9fc58_0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5ffab9fc5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f60b2a6d8_1_1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5f60b2a6d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1" name="Google Shape;75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5f60b2a6d8_1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g25f60b2a6d8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267e51d77d8_0_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267e51d77d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7929ad2684_0_20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27929ad268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7929ad2684_0_2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4" name="Google Shape;864;g27929ad2684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7" name="Google Shape;87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7929ad2684_0_94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g27929ad2684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5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4" name="Google Shape;90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6" name="Google Shape;91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5" name="Google Shape;92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3113463a32_0_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23113463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7e51d77d8_0_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g267e51d77d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743f0bcd94_0_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2743f0bcd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3" name="Google Shape;96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67e51d77d8_0_7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267e51d77d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6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7929ad268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27929ad268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7929ad2684_0_34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7929ad268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7929ad2684_0_39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3" name="Google Shape;1003;g27929ad268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7929ad2684_0_4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27929ad2684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7929ad2684_0_50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27929ad2684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7e51d77d8_0_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67e51d77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7929ad2684_0_56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27929ad268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7929ad2684_0_61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27929ad2684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7929ad2684_0_6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g27929ad268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7929ad2684_0_72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g27929ad2684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7929ad2684_0_77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g27929ad2684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7929ad2684_0_82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g27929ad2684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7929ad2684_0_87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g27929ad2684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5f60b2a6d8_1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g25f60b2a6d8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7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80"/>
          <p:cNvSpPr txBox="1"/>
          <p:nvPr>
            <p:ph idx="1" type="body"/>
          </p:nvPr>
        </p:nvSpPr>
        <p:spPr>
          <a:xfrm>
            <a:off x="311700" y="3152225"/>
            <a:ext cx="85206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929ad2684_0_30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g27929ad2684_0_3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g27929ad2684_0_3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929ad2684_0_3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g27929ad2684_0_3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929ad2684_0_3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g27929ad2684_0_3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g27929ad2684_0_3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929ad2684_0_3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g27929ad2684_0_3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g27929ad2684_0_3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g27929ad2684_0_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29ad2684_0_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g27929ad2684_0_3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929ad2684_0_3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g27929ad2684_0_3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g27929ad2684_0_3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29ad2684_0_3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g27929ad2684_0_3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7929ad2684_0_3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7929ad2684_0_3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g27929ad2684_0_3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g27929ad2684_0_3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g27929ad2684_0_3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929ad2684_0_3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g27929ad2684_0_3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929ad2684_0_3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g27929ad2684_0_3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g27929ad2684_0_3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929ad2684_0_3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7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7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7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7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929ad2684_0_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g27929ad2684_0_2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g27929ad2684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45.png"/><Relationship Id="rId6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1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61.png"/><Relationship Id="rId11" Type="http://schemas.openxmlformats.org/officeDocument/2006/relationships/image" Target="../media/image40.jpg"/><Relationship Id="rId10" Type="http://schemas.openxmlformats.org/officeDocument/2006/relationships/image" Target="../media/image34.png"/><Relationship Id="rId12" Type="http://schemas.openxmlformats.org/officeDocument/2006/relationships/image" Target="../media/image54.png"/><Relationship Id="rId9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8.jpg"/><Relationship Id="rId7" Type="http://schemas.openxmlformats.org/officeDocument/2006/relationships/image" Target="../media/image29.png"/><Relationship Id="rId8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104.jpg"/><Relationship Id="rId6" Type="http://schemas.openxmlformats.org/officeDocument/2006/relationships/image" Target="../media/image2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5" Type="http://schemas.openxmlformats.org/officeDocument/2006/relationships/image" Target="../media/image4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5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Relationship Id="rId4" Type="http://schemas.openxmlformats.org/officeDocument/2006/relationships/hyperlink" Target="https://www.hse.ru/studyspravka/perevodst" TargetMode="External"/><Relationship Id="rId10" Type="http://schemas.openxmlformats.org/officeDocument/2006/relationships/image" Target="../media/image1.png"/><Relationship Id="rId9" Type="http://schemas.openxmlformats.org/officeDocument/2006/relationships/hyperlink" Target="https://www.hse.ru/studyspravka/acmob" TargetMode="External"/><Relationship Id="rId5" Type="http://schemas.openxmlformats.org/officeDocument/2006/relationships/hyperlink" Target="https://www.hse.ru/studyspravka/perevodst" TargetMode="External"/><Relationship Id="rId6" Type="http://schemas.openxmlformats.org/officeDocument/2006/relationships/hyperlink" Target="https://www.hse.ru/studyspravka/perevodst" TargetMode="External"/><Relationship Id="rId7" Type="http://schemas.openxmlformats.org/officeDocument/2006/relationships/hyperlink" Target="https://www.hse.ru/studyspravka/vosst" TargetMode="External"/><Relationship Id="rId8" Type="http://schemas.openxmlformats.org/officeDocument/2006/relationships/hyperlink" Target="https://www.hse.ru/studyspravka/perevodrf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5.png"/><Relationship Id="rId4" Type="http://schemas.openxmlformats.org/officeDocument/2006/relationships/image" Target="../media/image58.png"/><Relationship Id="rId11" Type="http://schemas.openxmlformats.org/officeDocument/2006/relationships/image" Target="../media/image72.png"/><Relationship Id="rId10" Type="http://schemas.openxmlformats.org/officeDocument/2006/relationships/image" Target="../media/image66.png"/><Relationship Id="rId12" Type="http://schemas.openxmlformats.org/officeDocument/2006/relationships/image" Target="../media/image1.png"/><Relationship Id="rId9" Type="http://schemas.openxmlformats.org/officeDocument/2006/relationships/image" Target="../media/image67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3.png"/><Relationship Id="rId8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5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9" Type="http://schemas.openxmlformats.org/officeDocument/2006/relationships/image" Target="../media/image24.jp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74.jpg"/><Relationship Id="rId6" Type="http://schemas.openxmlformats.org/officeDocument/2006/relationships/image" Target="../media/image76.jpg"/><Relationship Id="rId7" Type="http://schemas.openxmlformats.org/officeDocument/2006/relationships/image" Target="../media/image8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5.png"/><Relationship Id="rId4" Type="http://schemas.openxmlformats.org/officeDocument/2006/relationships/image" Target="../media/image77.png"/><Relationship Id="rId5" Type="http://schemas.openxmlformats.org/officeDocument/2006/relationships/image" Target="../media/image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5.png"/><Relationship Id="rId4" Type="http://schemas.openxmlformats.org/officeDocument/2006/relationships/hyperlink" Target="http://maps.google.ru/maps?q=%D0%9C%D0%B0%D0%BB%D0%B0%D1%8F+%D0%AF%D0%BA%D0%B8%D0%BC%D0%B0%D0%BD%D0%BA%D0%B0,+22,+%D1%81%D1%82%D1%80+1&amp;hl=ru&amp;ie=UTF8&amp;sll=56.010666,37.76825&amp;sspn=0.669459,1.766052&amp;hnear=%D0%9C%D0%B0%D0%BB%D0%B0%D1%8F+%D0%AF%D0%BA%D0%B8%D0%BC%D0%B0%D0%BD%D0%BA%D0%B0+%D1%83%D0%BB.,+22,+%D0%9C%D0%BE%D1%81%D0%BA%D0%B2%D0%B0&amp;t=m&amp;z=15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5.png"/><Relationship Id="rId4" Type="http://schemas.openxmlformats.org/officeDocument/2006/relationships/hyperlink" Target="https://ruz.hse.ru/" TargetMode="External"/><Relationship Id="rId11" Type="http://schemas.openxmlformats.org/officeDocument/2006/relationships/image" Target="../media/image1.png"/><Relationship Id="rId10" Type="http://schemas.openxmlformats.org/officeDocument/2006/relationships/hyperlink" Target="https://studyabroad.hse.ru/" TargetMode="External"/><Relationship Id="rId9" Type="http://schemas.openxmlformats.org/officeDocument/2006/relationships/hyperlink" Target="https://www.hse.ru/buildinghse/" TargetMode="External"/><Relationship Id="rId5" Type="http://schemas.openxmlformats.org/officeDocument/2006/relationships/hyperlink" Target="https://www.hse.ru/ba/ami/studentcard" TargetMode="External"/><Relationship Id="rId6" Type="http://schemas.openxmlformats.org/officeDocument/2006/relationships/hyperlink" Target="https://www.hse.ru/scholarships/" TargetMode="External"/><Relationship Id="rId7" Type="http://schemas.openxmlformats.org/officeDocument/2006/relationships/hyperlink" Target="https://library.hse.ru/" TargetMode="External"/><Relationship Id="rId8" Type="http://schemas.openxmlformats.org/officeDocument/2006/relationships/hyperlink" Target="https://library.hse.ru/e-resources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7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.png"/><Relationship Id="rId4" Type="http://schemas.openxmlformats.org/officeDocument/2006/relationships/image" Target="../media/image89.png"/><Relationship Id="rId5" Type="http://schemas.openxmlformats.org/officeDocument/2006/relationships/image" Target="../media/image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5.png"/><Relationship Id="rId4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5.png"/><Relationship Id="rId4" Type="http://schemas.openxmlformats.org/officeDocument/2006/relationships/hyperlink" Target="https://studscience.hse.ru/awesomeproject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9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5.png"/><Relationship Id="rId4" Type="http://schemas.openxmlformats.org/officeDocument/2006/relationships/hyperlink" Target="http://extra.hse.ru/" TargetMode="External"/><Relationship Id="rId5" Type="http://schemas.openxmlformats.org/officeDocument/2006/relationships/image" Target="../media/image99.png"/><Relationship Id="rId6" Type="http://schemas.openxmlformats.org/officeDocument/2006/relationships/image" Target="../media/image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96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Relationship Id="rId7" Type="http://schemas.openxmlformats.org/officeDocument/2006/relationships/image" Target="../media/image55.png"/><Relationship Id="rId8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 txBox="1"/>
          <p:nvPr/>
        </p:nvSpPr>
        <p:spPr>
          <a:xfrm>
            <a:off x="400025" y="352300"/>
            <a:ext cx="7266300" cy="30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1" i="0" lang="ru" sz="6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Адаптационная программа</a:t>
            </a:r>
            <a:endParaRPr b="0" i="1" sz="1400" u="none" cap="none" strike="noStrik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1" name="Google Shape;10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55392" y="4276900"/>
            <a:ext cx="1495784" cy="5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025" y="4296575"/>
            <a:ext cx="1383741" cy="4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9628" y="4296575"/>
            <a:ext cx="1587303" cy="4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04350" y="4330826"/>
            <a:ext cx="1914701" cy="3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743f0bcd94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743f0bcd94_2_0"/>
          <p:cNvSpPr txBox="1"/>
          <p:nvPr/>
        </p:nvSpPr>
        <p:spPr>
          <a:xfrm>
            <a:off x="619575" y="906375"/>
            <a:ext cx="500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" name="Google Shape;206;g2743f0bcd94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2743f0bcd94_2_0"/>
          <p:cNvSpPr txBox="1"/>
          <p:nvPr/>
        </p:nvSpPr>
        <p:spPr>
          <a:xfrm>
            <a:off x="0" y="-253650"/>
            <a:ext cx="9144300" cy="25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00"/>
              <a:buFont typeface="Arial"/>
              <a:buNone/>
            </a:pPr>
            <a:r>
              <a:rPr b="0" i="0" lang="ru" sz="16900" u="none" cap="none" strike="noStrike">
                <a:solidFill>
                  <a:srgbClr val="146EEB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Ворона</a:t>
            </a:r>
            <a:endParaRPr b="0" i="0" sz="16900" u="none" cap="none" strike="noStrike">
              <a:solidFill>
                <a:srgbClr val="146EEB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208" name="Google Shape;208;g2743f0bcd94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61789" y="426661"/>
            <a:ext cx="3620424" cy="4628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9"/>
          <p:cNvSpPr txBox="1"/>
          <p:nvPr/>
        </p:nvSpPr>
        <p:spPr>
          <a:xfrm>
            <a:off x="3097650" y="1501450"/>
            <a:ext cx="438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" name="Google Shape;215;p9"/>
          <p:cNvSpPr txBox="1"/>
          <p:nvPr/>
        </p:nvSpPr>
        <p:spPr>
          <a:xfrm>
            <a:off x="478925" y="1205525"/>
            <a:ext cx="7250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Что означает ваша ворона</a:t>
            </a:r>
            <a:br>
              <a:rPr b="0" i="0" lang="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Из какого города ваши собеседники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Интересный/необычный факт из жизни собеседника(цы)</a:t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Почему вы выбрали ВШЭ, этот факультет, эту программу</a:t>
            </a:r>
            <a:endParaRPr b="0" i="0" sz="3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6" name="Google Shape;21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0075" y="278586"/>
            <a:ext cx="665425" cy="6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9"/>
          <p:cNvSpPr txBox="1"/>
          <p:nvPr/>
        </p:nvSpPr>
        <p:spPr>
          <a:xfrm>
            <a:off x="384425" y="371300"/>
            <a:ext cx="318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Маскот Вышки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67e51d77d8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67e51d77d8_0_10"/>
          <p:cNvSpPr txBox="1"/>
          <p:nvPr/>
        </p:nvSpPr>
        <p:spPr>
          <a:xfrm>
            <a:off x="490475" y="2078550"/>
            <a:ext cx="5970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БЖД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Google Shape;225;g267e51d77d8_0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67e51d77d8_0_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"/>
          <p:cNvSpPr txBox="1"/>
          <p:nvPr/>
        </p:nvSpPr>
        <p:spPr>
          <a:xfrm>
            <a:off x="490475" y="1030763"/>
            <a:ext cx="73620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rgbClr val="3C40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6 контактных часов:</a:t>
            </a:r>
            <a:endParaRPr b="1" i="0" sz="1600" u="none" cap="none" strike="noStrike">
              <a:solidFill>
                <a:srgbClr val="3C40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chemeClr val="accent1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Адаптационная Программа</a:t>
            </a:r>
            <a:r>
              <a:rPr b="0" i="0" lang="ru" sz="1600" u="none" cap="none" strike="noStrike">
                <a:solidFill>
                  <a:srgbClr val="3C40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600" u="none" cap="none" strike="noStrike">
              <a:solidFill>
                <a:srgbClr val="3C40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Встреча с Научными Кураторами;</a:t>
            </a:r>
            <a:endParaRPr b="0" i="0" sz="1600" u="none" cap="none" strike="noStrike">
              <a:solidFill>
                <a:srgbClr val="3C40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Экзамен, который длится 1 час и состоит из 40 вопросов.</a:t>
            </a:r>
            <a:endParaRPr b="0" i="0" sz="1600" u="none" cap="none" strike="noStrike">
              <a:solidFill>
                <a:srgbClr val="3C40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Онлайн-курс в LMS и 3 домашних задания по курсу</a:t>
            </a:r>
            <a:endParaRPr b="0" i="0" sz="1600" u="none" cap="none" strike="noStrike">
              <a:solidFill>
                <a:srgbClr val="3C404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ru" sz="1600" u="none" cap="none" strike="noStrike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БЖД</a:t>
            </a:r>
            <a:r>
              <a:rPr b="0" i="0" lang="ru" sz="1600" u="none" cap="none" strike="noStrike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 — обязательный курс для любого университета, и Вышка</a:t>
            </a:r>
            <a:br>
              <a:rPr b="0" i="0" lang="ru" sz="1600" u="none" cap="none" strike="noStrike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600" u="none" cap="none" strike="noStrike">
                <a:solidFill>
                  <a:srgbClr val="3C4043"/>
                </a:solidFill>
                <a:latin typeface="Open Sans"/>
                <a:ea typeface="Open Sans"/>
                <a:cs typeface="Open Sans"/>
                <a:sym typeface="Open Sans"/>
              </a:rPr>
              <a:t>не исключение. Но здесь ты не только узнаешь как обезопасить себя, но и поймешь, как «выжить» в новой для тебя среде.</a:t>
            </a:r>
            <a:endParaRPr b="0" i="0" sz="1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2" name="Google Shape;2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6"/>
          <p:cNvSpPr txBox="1"/>
          <p:nvPr/>
        </p:nvSpPr>
        <p:spPr>
          <a:xfrm>
            <a:off x="384425" y="371300"/>
            <a:ext cx="460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БЖД = 1 кредит, 38 часов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6"/>
          <p:cNvSpPr txBox="1"/>
          <p:nvPr/>
        </p:nvSpPr>
        <p:spPr>
          <a:xfrm rot="-143799">
            <a:off x="3963050" y="1120106"/>
            <a:ext cx="2073314" cy="4771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Мы уже тут!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5" name="Google Shape;235;p6"/>
          <p:cNvSpPr/>
          <p:nvPr/>
        </p:nvSpPr>
        <p:spPr>
          <a:xfrm>
            <a:off x="3581913" y="1350991"/>
            <a:ext cx="441275" cy="289375"/>
          </a:xfrm>
          <a:custGeom>
            <a:rect b="b" l="l" r="r" t="t"/>
            <a:pathLst>
              <a:path extrusionOk="0" h="11575" w="17651">
                <a:moveTo>
                  <a:pt x="17651" y="1481"/>
                </a:moveTo>
                <a:cubicBezTo>
                  <a:pt x="12309" y="-301"/>
                  <a:pt x="1788" y="3818"/>
                  <a:pt x="2714" y="9372"/>
                </a:cubicBezTo>
                <a:cubicBezTo>
                  <a:pt x="3081" y="11575"/>
                  <a:pt x="1611" y="5044"/>
                  <a:pt x="1023" y="2890"/>
                </a:cubicBezTo>
                <a:cubicBezTo>
                  <a:pt x="753" y="1900"/>
                  <a:pt x="0" y="0"/>
                  <a:pt x="459" y="917"/>
                </a:cubicBezTo>
                <a:cubicBezTo>
                  <a:pt x="1765" y="3525"/>
                  <a:pt x="380" y="7622"/>
                  <a:pt x="2714" y="9372"/>
                </a:cubicBezTo>
                <a:cubicBezTo>
                  <a:pt x="5029" y="11108"/>
                  <a:pt x="8362" y="8101"/>
                  <a:pt x="11169" y="7399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25f60b2a6d8_1_611"/>
          <p:cNvPicPr preferRelativeResize="0"/>
          <p:nvPr/>
        </p:nvPicPr>
        <p:blipFill rotWithShape="1">
          <a:blip r:embed="rId3">
            <a:alphaModFix/>
          </a:blip>
          <a:srcRect b="0" l="0" r="31553" t="0"/>
          <a:stretch/>
        </p:blipFill>
        <p:spPr>
          <a:xfrm>
            <a:off x="7192672" y="1422100"/>
            <a:ext cx="2002201" cy="293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5f60b2a6d8_1_6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1422105"/>
            <a:ext cx="5868995" cy="293446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5f60b2a6d8_1_611"/>
          <p:cNvSpPr txBox="1"/>
          <p:nvPr/>
        </p:nvSpPr>
        <p:spPr>
          <a:xfrm>
            <a:off x="384425" y="371300"/>
            <a:ext cx="60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Зачем нужен БЖД?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g25f60b2a6d8_1_611"/>
          <p:cNvSpPr txBox="1"/>
          <p:nvPr/>
        </p:nvSpPr>
        <p:spPr>
          <a:xfrm>
            <a:off x="384425" y="1152475"/>
            <a:ext cx="3258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Что вообще такое БЖД?</a:t>
            </a:r>
            <a:endParaRPr b="1" i="0" sz="14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g25f60b2a6d8_1_611"/>
          <p:cNvSpPr txBox="1"/>
          <p:nvPr/>
        </p:nvSpPr>
        <p:spPr>
          <a:xfrm>
            <a:off x="5387000" y="1152475"/>
            <a:ext cx="28920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Почему это важно?</a:t>
            </a:r>
            <a:endParaRPr b="1" i="0" sz="14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g25f60b2a6d8_1_6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5f60b2a6d8_1_6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24575" y="1675375"/>
            <a:ext cx="4034900" cy="31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744ab5252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744ab5252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7163" y="4347700"/>
            <a:ext cx="1122898" cy="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744ab52529_0_0"/>
          <p:cNvPicPr preferRelativeResize="0"/>
          <p:nvPr/>
        </p:nvPicPr>
        <p:blipFill rotWithShape="1">
          <a:blip r:embed="rId5">
            <a:alphaModFix/>
          </a:blip>
          <a:srcRect b="227" l="0" r="0" t="227"/>
          <a:stretch/>
        </p:blipFill>
        <p:spPr>
          <a:xfrm>
            <a:off x="1790377" y="1056962"/>
            <a:ext cx="5563250" cy="2564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580000" dist="28575">
              <a:srgbClr val="0D1016">
                <a:alpha val="11764"/>
              </a:srgbClr>
            </a:outerShdw>
          </a:effectLst>
        </p:spPr>
      </p:pic>
      <p:pic>
        <p:nvPicPr>
          <p:cNvPr id="254" name="Google Shape;254;g2744ab5252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55988" y="4347697"/>
            <a:ext cx="796236" cy="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744ab52529_0_0"/>
          <p:cNvSpPr txBox="1"/>
          <p:nvPr/>
        </p:nvSpPr>
        <p:spPr>
          <a:xfrm rot="-378324">
            <a:off x="906631" y="478813"/>
            <a:ext cx="2073242" cy="769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Попробуешь угадать,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   что тут?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2744ab52529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2744ab52529_0_53"/>
          <p:cNvSpPr txBox="1"/>
          <p:nvPr/>
        </p:nvSpPr>
        <p:spPr>
          <a:xfrm>
            <a:off x="384425" y="371300"/>
            <a:ext cx="60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Почемучник НИУ ВШЭ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" name="Google Shape;262;g2744ab52529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2300" y="2315800"/>
            <a:ext cx="4932150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2744ab52529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8013" y="4347700"/>
            <a:ext cx="1122898" cy="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744ab52529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2312" y="4347697"/>
            <a:ext cx="796236" cy="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744ab52529_0_53"/>
          <p:cNvSpPr txBox="1"/>
          <p:nvPr/>
        </p:nvSpPr>
        <p:spPr>
          <a:xfrm>
            <a:off x="419650" y="1152475"/>
            <a:ext cx="32583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3"/>
              <a:buFont typeface="Arial"/>
              <a:buNone/>
            </a:pPr>
            <a:r>
              <a:rPr b="1" i="0" lang="ru" sz="106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Почемучник</a:t>
            </a:r>
            <a:r>
              <a:rPr b="0" i="0" lang="ru" sz="106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 — это книжка-путеводитель по жизни вышкинца, которая живет с 2004 года и каждый год бережно собирается вышкинской семьей! </a:t>
            </a:r>
            <a:endParaRPr b="1" i="0" sz="126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g2744ab52529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7196988" y="-636175"/>
            <a:ext cx="2064950" cy="169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744ab52529_0_53"/>
          <p:cNvSpPr/>
          <p:nvPr/>
        </p:nvSpPr>
        <p:spPr>
          <a:xfrm>
            <a:off x="5939700" y="1218925"/>
            <a:ext cx="2155800" cy="2698500"/>
          </a:xfrm>
          <a:prstGeom prst="roundRect">
            <a:avLst>
              <a:gd fmla="val 7586" name="adj"/>
            </a:avLst>
          </a:prstGeom>
          <a:solidFill>
            <a:srgbClr val="F3F3F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744ab52529_0_53"/>
          <p:cNvSpPr/>
          <p:nvPr/>
        </p:nvSpPr>
        <p:spPr>
          <a:xfrm>
            <a:off x="6192433" y="1486561"/>
            <a:ext cx="1650300" cy="16503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QR-код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g2744ab52529_0_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744ab52529_0_110"/>
          <p:cNvPicPr preferRelativeResize="0"/>
          <p:nvPr/>
        </p:nvPicPr>
        <p:blipFill rotWithShape="1">
          <a:blip r:embed="rId4">
            <a:alphaModFix amt="90000"/>
          </a:blip>
          <a:srcRect b="2573" l="2433" r="5032" t="36158"/>
          <a:stretch/>
        </p:blipFill>
        <p:spPr>
          <a:xfrm>
            <a:off x="3250125" y="2368575"/>
            <a:ext cx="2374500" cy="1133100"/>
          </a:xfrm>
          <a:prstGeom prst="roundRect">
            <a:avLst>
              <a:gd fmla="val 7905" name="adj"/>
            </a:avLst>
          </a:prstGeom>
          <a:noFill/>
          <a:ln>
            <a:noFill/>
          </a:ln>
        </p:spPr>
      </p:pic>
      <p:sp>
        <p:nvSpPr>
          <p:cNvPr id="275" name="Google Shape;275;g2744ab52529_0_110"/>
          <p:cNvSpPr txBox="1"/>
          <p:nvPr/>
        </p:nvSpPr>
        <p:spPr>
          <a:xfrm>
            <a:off x="384425" y="371300"/>
            <a:ext cx="603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Общие проекты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g2744ab52529_0_110"/>
          <p:cNvSpPr txBox="1"/>
          <p:nvPr/>
        </p:nvSpPr>
        <p:spPr>
          <a:xfrm>
            <a:off x="419650" y="1152475"/>
            <a:ext cx="59076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Не секрет, что студенческие организации склонны</a:t>
            </a:r>
            <a:br>
              <a:rPr b="0" i="0" lang="ru" sz="16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6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к тесному сотрудничеству ради общих целей!</a:t>
            </a:r>
            <a:endParaRPr b="0" i="0" sz="14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g2744ab52529_0_110"/>
          <p:cNvSpPr txBox="1"/>
          <p:nvPr/>
        </p:nvSpPr>
        <p:spPr>
          <a:xfrm>
            <a:off x="468975" y="3591250"/>
            <a:ext cx="242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A64D79"/>
                </a:solidFill>
                <a:latin typeface="Open Sans"/>
                <a:ea typeface="Open Sans"/>
                <a:cs typeface="Open Sans"/>
                <a:sym typeface="Open Sans"/>
              </a:rPr>
              <a:t>Школа Актива</a:t>
            </a:r>
            <a:endParaRPr b="1" i="0" sz="1400" u="none" cap="none" strike="noStrike">
              <a:solidFill>
                <a:srgbClr val="A64D7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g2744ab52529_0_110"/>
          <p:cNvSpPr txBox="1"/>
          <p:nvPr/>
        </p:nvSpPr>
        <p:spPr>
          <a:xfrm>
            <a:off x="3210738" y="3591250"/>
            <a:ext cx="242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Школа Кураторов</a:t>
            </a:r>
            <a:endParaRPr b="1" i="0" sz="14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g2744ab52529_0_110"/>
          <p:cNvSpPr txBox="1"/>
          <p:nvPr/>
        </p:nvSpPr>
        <p:spPr>
          <a:xfrm>
            <a:off x="5978750" y="3591250"/>
            <a:ext cx="234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  <a:t>Премия </a:t>
            </a:r>
            <a:b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  <a:t>«Чугунное яйцо»</a:t>
            </a:r>
            <a:endParaRPr b="1" i="0" sz="1400" u="none" cap="none" strike="noStrike">
              <a:solidFill>
                <a:srgbClr val="21428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g2744ab52529_0_110"/>
          <p:cNvPicPr preferRelativeResize="0"/>
          <p:nvPr/>
        </p:nvPicPr>
        <p:blipFill rotWithShape="1">
          <a:blip r:embed="rId5">
            <a:alphaModFix/>
          </a:blip>
          <a:srcRect b="32876" l="11524" r="12308" t="30686"/>
          <a:stretch/>
        </p:blipFill>
        <p:spPr>
          <a:xfrm>
            <a:off x="3618575" y="2480525"/>
            <a:ext cx="1637600" cy="7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744ab52529_0_110"/>
          <p:cNvPicPr preferRelativeResize="0"/>
          <p:nvPr/>
        </p:nvPicPr>
        <p:blipFill rotWithShape="1">
          <a:blip r:embed="rId6">
            <a:alphaModFix/>
          </a:blip>
          <a:srcRect b="14692" l="2730" r="4393" t="18858"/>
          <a:stretch/>
        </p:blipFill>
        <p:spPr>
          <a:xfrm>
            <a:off x="495250" y="2368575"/>
            <a:ext cx="2374500" cy="1133100"/>
          </a:xfrm>
          <a:prstGeom prst="roundRect">
            <a:avLst>
              <a:gd fmla="val 6661" name="adj"/>
            </a:avLst>
          </a:prstGeom>
          <a:noFill/>
          <a:ln>
            <a:noFill/>
          </a:ln>
        </p:spPr>
      </p:pic>
      <p:pic>
        <p:nvPicPr>
          <p:cNvPr id="282" name="Google Shape;282;g2744ab52529_0_1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21025" y="2480525"/>
            <a:ext cx="1122898" cy="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744ab52529_0_1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1050" y="2480529"/>
            <a:ext cx="1122847" cy="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2744ab52529_0_1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5573570" y="-253650"/>
            <a:ext cx="1211650" cy="9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2744ab52529_0_1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37525" y="1360850"/>
            <a:ext cx="657100" cy="4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2744ab52529_0_110"/>
          <p:cNvSpPr txBox="1"/>
          <p:nvPr/>
        </p:nvSpPr>
        <p:spPr>
          <a:xfrm>
            <a:off x="468975" y="4262725"/>
            <a:ext cx="24270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D5A6BD"/>
                </a:solidFill>
                <a:latin typeface="Open Sans"/>
                <a:ea typeface="Open Sans"/>
                <a:cs typeface="Open Sans"/>
                <a:sym typeface="Open Sans"/>
              </a:rPr>
              <a:t>НОЧЬ</a:t>
            </a:r>
            <a:endParaRPr b="1" i="0" sz="1400" u="none" cap="none" strike="noStrike">
              <a:solidFill>
                <a:srgbClr val="D5A6B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D5A6BD"/>
                </a:solidFill>
                <a:latin typeface="Open Sans"/>
                <a:ea typeface="Open Sans"/>
                <a:cs typeface="Open Sans"/>
                <a:sym typeface="Open Sans"/>
              </a:rPr>
              <a:t>HSE RUN</a:t>
            </a:r>
            <a:endParaRPr b="1" i="0" sz="1400" u="none" cap="none" strike="noStrike">
              <a:solidFill>
                <a:srgbClr val="D5A6B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D5A6BD"/>
                </a:solidFill>
                <a:latin typeface="Open Sans"/>
                <a:ea typeface="Open Sans"/>
                <a:cs typeface="Open Sans"/>
                <a:sym typeface="Open Sans"/>
              </a:rPr>
              <a:t>и др…</a:t>
            </a:r>
            <a:endParaRPr b="1" i="0" sz="1400" u="none" cap="none" strike="noStrike">
              <a:solidFill>
                <a:srgbClr val="D5A6B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Google Shape;287;g2744ab52529_0_110"/>
          <p:cNvSpPr txBox="1"/>
          <p:nvPr/>
        </p:nvSpPr>
        <p:spPr>
          <a:xfrm>
            <a:off x="3223863" y="4262725"/>
            <a:ext cx="24270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Буткемп Наставников</a:t>
            </a:r>
            <a:endParaRPr b="1" i="0" sz="1400" u="none" cap="none" strike="noStrike">
              <a:solidFill>
                <a:srgbClr val="A4C2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Школа Кураторов Маги</a:t>
            </a:r>
            <a:endParaRPr b="1" i="0" sz="1400" u="none" cap="none" strike="noStrike">
              <a:solidFill>
                <a:srgbClr val="A4C2F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ru" sz="14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и др…</a:t>
            </a:r>
            <a:endParaRPr b="1" i="0" sz="1400" u="none" cap="none" strike="noStrike">
              <a:solidFill>
                <a:srgbClr val="A4C2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8" name="Google Shape;288;g2744ab52529_0_110"/>
          <p:cNvPicPr preferRelativeResize="0"/>
          <p:nvPr/>
        </p:nvPicPr>
        <p:blipFill rotWithShape="1">
          <a:blip r:embed="rId11">
            <a:alphaModFix/>
          </a:blip>
          <a:srcRect b="22278" l="0" r="0" t="6174"/>
          <a:stretch/>
        </p:blipFill>
        <p:spPr>
          <a:xfrm>
            <a:off x="5965700" y="2368575"/>
            <a:ext cx="2374500" cy="1133100"/>
          </a:xfrm>
          <a:prstGeom prst="roundRect">
            <a:avLst>
              <a:gd fmla="val 6659" name="adj"/>
            </a:avLst>
          </a:prstGeom>
          <a:noFill/>
          <a:ln>
            <a:noFill/>
          </a:ln>
        </p:spPr>
      </p:pic>
      <p:pic>
        <p:nvPicPr>
          <p:cNvPr id="289" name="Google Shape;289;g2744ab52529_0_110"/>
          <p:cNvPicPr preferRelativeResize="0"/>
          <p:nvPr/>
        </p:nvPicPr>
        <p:blipFill rotWithShape="1">
          <a:blip r:embed="rId12">
            <a:alphaModFix/>
          </a:blip>
          <a:srcRect b="19910" l="18174" r="18344" t="16373"/>
          <a:stretch/>
        </p:blipFill>
        <p:spPr>
          <a:xfrm>
            <a:off x="8037525" y="3108250"/>
            <a:ext cx="481200" cy="483000"/>
          </a:xfrm>
          <a:prstGeom prst="roundRect">
            <a:avLst>
              <a:gd fmla="val 930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/>
          <p:nvPr/>
        </p:nvSpPr>
        <p:spPr>
          <a:xfrm>
            <a:off x="490475" y="1162463"/>
            <a:ext cx="2193600" cy="922800"/>
          </a:xfrm>
          <a:prstGeom prst="roundRect">
            <a:avLst>
              <a:gd fmla="val 16667" name="adj"/>
            </a:avLst>
          </a:prstGeom>
          <a:solidFill>
            <a:srgbClr val="214288"/>
          </a:solidFill>
          <a:ln cap="flat" cmpd="sng" w="9525">
            <a:solidFill>
              <a:srgbClr val="146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Сайт НИУ ВШЭ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8"/>
          <p:cNvSpPr/>
          <p:nvPr/>
        </p:nvSpPr>
        <p:spPr>
          <a:xfrm>
            <a:off x="2176825" y="2289263"/>
            <a:ext cx="2193600" cy="922800"/>
          </a:xfrm>
          <a:prstGeom prst="roundRect">
            <a:avLst>
              <a:gd fmla="val 16667" name="adj"/>
            </a:avLst>
          </a:prstGeom>
          <a:solidFill>
            <a:srgbClr val="146EEB"/>
          </a:solidFill>
          <a:ln cap="flat" cmpd="sng" w="9525">
            <a:solidFill>
              <a:srgbClr val="146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Кураторы</a:t>
            </a:r>
            <a:endParaRPr b="1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/>
          <p:nvPr/>
        </p:nvSpPr>
        <p:spPr>
          <a:xfrm>
            <a:off x="4608600" y="2289263"/>
            <a:ext cx="2193600" cy="9228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EAD1DC"/>
                </a:solidFill>
                <a:latin typeface="Arial"/>
                <a:ea typeface="Arial"/>
                <a:cs typeface="Arial"/>
                <a:sym typeface="Arial"/>
              </a:rPr>
              <a:t>Учебный офис</a:t>
            </a:r>
            <a:endParaRPr b="1" i="0" sz="2000" u="none" cap="none" strike="noStrike">
              <a:solidFill>
                <a:srgbClr val="EAD1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8"/>
          <p:cNvSpPr/>
          <p:nvPr/>
        </p:nvSpPr>
        <p:spPr>
          <a:xfrm>
            <a:off x="6399225" y="3416063"/>
            <a:ext cx="2193600" cy="92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Студсовет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48"/>
          <p:cNvCxnSpPr>
            <a:stCxn id="295" idx="3"/>
            <a:endCxn id="296" idx="0"/>
          </p:cNvCxnSpPr>
          <p:nvPr/>
        </p:nvCxnSpPr>
        <p:spPr>
          <a:xfrm>
            <a:off x="2684075" y="1623863"/>
            <a:ext cx="589500" cy="665400"/>
          </a:xfrm>
          <a:prstGeom prst="bentConnector2">
            <a:avLst/>
          </a:prstGeom>
          <a:noFill/>
          <a:ln cap="flat" cmpd="sng" w="9525">
            <a:solidFill>
              <a:srgbClr val="146EE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0" name="Google Shape;300;p48"/>
          <p:cNvCxnSpPr>
            <a:stCxn id="297" idx="3"/>
            <a:endCxn id="298" idx="0"/>
          </p:cNvCxnSpPr>
          <p:nvPr/>
        </p:nvCxnSpPr>
        <p:spPr>
          <a:xfrm>
            <a:off x="6802200" y="2750663"/>
            <a:ext cx="693900" cy="665400"/>
          </a:xfrm>
          <a:prstGeom prst="bentConnector2">
            <a:avLst/>
          </a:prstGeom>
          <a:noFill/>
          <a:ln cap="flat" cmpd="sng" w="9525">
            <a:solidFill>
              <a:srgbClr val="146EE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8"/>
          <p:cNvSpPr/>
          <p:nvPr/>
        </p:nvSpPr>
        <p:spPr>
          <a:xfrm>
            <a:off x="6399225" y="838338"/>
            <a:ext cx="2193600" cy="922800"/>
          </a:xfrm>
          <a:prstGeom prst="roundRect">
            <a:avLst>
              <a:gd fmla="val 16667" name="adj"/>
            </a:avLst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Психологи</a:t>
            </a:r>
            <a:endParaRPr b="1" i="0" sz="2000" u="none" cap="none" strike="noStrike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2176825" y="3948388"/>
            <a:ext cx="2193600" cy="9228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ru" sz="2000" u="none" cap="none" strike="noStrike">
                <a:solidFill>
                  <a:srgbClr val="C9DAF8"/>
                </a:solidFill>
                <a:latin typeface="Arial"/>
                <a:ea typeface="Arial"/>
                <a:cs typeface="Arial"/>
                <a:sym typeface="Arial"/>
              </a:rPr>
              <a:t>Академрук</a:t>
            </a:r>
            <a:endParaRPr b="1" i="0" sz="2000" u="none" cap="none" strike="noStrike">
              <a:solidFill>
                <a:srgbClr val="C9DAF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Куда бежать?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48"/>
          <p:cNvCxnSpPr>
            <a:stCxn id="296" idx="3"/>
            <a:endCxn id="297" idx="1"/>
          </p:cNvCxnSpPr>
          <p:nvPr/>
        </p:nvCxnSpPr>
        <p:spPr>
          <a:xfrm>
            <a:off x="4370425" y="2750663"/>
            <a:ext cx="238200" cy="0"/>
          </a:xfrm>
          <a:prstGeom prst="straightConnector1">
            <a:avLst/>
          </a:prstGeom>
          <a:noFill/>
          <a:ln cap="flat" cmpd="sng" w="9525">
            <a:solidFill>
              <a:srgbClr val="146EEB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6" name="Google Shape;306;p48"/>
          <p:cNvPicPr preferRelativeResize="0"/>
          <p:nvPr/>
        </p:nvPicPr>
        <p:blipFill rotWithShape="1">
          <a:blip r:embed="rId5">
            <a:alphaModFix/>
          </a:blip>
          <a:srcRect b="23900" l="22781" r="20743" t="23005"/>
          <a:stretch/>
        </p:blipFill>
        <p:spPr>
          <a:xfrm>
            <a:off x="2468925" y="2591688"/>
            <a:ext cx="338199" cy="31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4950" y="3697300"/>
            <a:ext cx="417501" cy="41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0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Ожидания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0"/>
          <p:cNvSpPr/>
          <p:nvPr/>
        </p:nvSpPr>
        <p:spPr>
          <a:xfrm>
            <a:off x="1178175" y="1566350"/>
            <a:ext cx="1028700" cy="3675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0"/>
          <p:cNvSpPr txBox="1"/>
          <p:nvPr/>
        </p:nvSpPr>
        <p:spPr>
          <a:xfrm>
            <a:off x="1374625" y="1566350"/>
            <a:ext cx="703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Учёба</a:t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1291608" y="1679905"/>
            <a:ext cx="140400" cy="140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0"/>
          <p:cNvSpPr txBox="1"/>
          <p:nvPr/>
        </p:nvSpPr>
        <p:spPr>
          <a:xfrm>
            <a:off x="491425" y="1624850"/>
            <a:ext cx="407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930" u="none" cap="none" strike="noStrike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1.</a:t>
            </a:r>
            <a:endParaRPr b="1" i="0" sz="930" u="none" cap="none" strike="noStrike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9" name="Google Shape;319;p10"/>
          <p:cNvSpPr txBox="1"/>
          <p:nvPr/>
        </p:nvSpPr>
        <p:spPr>
          <a:xfrm rot="-184266">
            <a:off x="1114956" y="1106570"/>
            <a:ext cx="2122248" cy="461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3DE37C"/>
                </a:solidFill>
                <a:latin typeface="Caveat"/>
                <a:ea typeface="Caveat"/>
                <a:cs typeface="Caveat"/>
                <a:sym typeface="Caveat"/>
              </a:rPr>
              <a:t>Главное!</a:t>
            </a:r>
            <a:endParaRPr b="0" i="0" sz="1800" u="none" cap="none" strike="noStrike">
              <a:solidFill>
                <a:srgbClr val="3DE37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0" name="Google Shape;320;p10"/>
          <p:cNvSpPr txBox="1"/>
          <p:nvPr/>
        </p:nvSpPr>
        <p:spPr>
          <a:xfrm>
            <a:off x="491425" y="2553475"/>
            <a:ext cx="407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930" u="none" cap="none" strike="noStrike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endParaRPr b="1" i="0" sz="930" u="none" cap="none" strike="noStrike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10"/>
          <p:cNvSpPr txBox="1"/>
          <p:nvPr/>
        </p:nvSpPr>
        <p:spPr>
          <a:xfrm>
            <a:off x="491425" y="3482100"/>
            <a:ext cx="4074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930" u="none" cap="none" strike="noStrike">
                <a:solidFill>
                  <a:srgbClr val="9FC5E8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endParaRPr b="1" i="0" sz="930" u="none" cap="none" strike="noStrike">
              <a:solidFill>
                <a:srgbClr val="9FC5E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1178175" y="2466225"/>
            <a:ext cx="1337100" cy="3675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0"/>
          <p:cNvSpPr txBox="1"/>
          <p:nvPr/>
        </p:nvSpPr>
        <p:spPr>
          <a:xfrm>
            <a:off x="1374625" y="2466225"/>
            <a:ext cx="1028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Внеучебка</a:t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1291608" y="2579768"/>
            <a:ext cx="140400" cy="140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0"/>
          <p:cNvSpPr txBox="1"/>
          <p:nvPr/>
        </p:nvSpPr>
        <p:spPr>
          <a:xfrm rot="-184266">
            <a:off x="2265656" y="2038662"/>
            <a:ext cx="2122248" cy="7387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3DE37C"/>
                </a:solidFill>
                <a:latin typeface="Caveat"/>
                <a:ea typeface="Caveat"/>
                <a:cs typeface="Caveat"/>
                <a:sym typeface="Caveat"/>
              </a:rPr>
              <a:t>Заберёт всё </a:t>
            </a:r>
            <a:br>
              <a:rPr b="0" i="0" lang="ru" sz="1800" u="none" cap="none" strike="noStrike">
                <a:solidFill>
                  <a:srgbClr val="3DE37C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b="0" i="0" lang="ru" sz="1800" u="none" cap="none" strike="noStrike">
                <a:solidFill>
                  <a:srgbClr val="3DE37C"/>
                </a:solidFill>
                <a:latin typeface="Caveat"/>
                <a:ea typeface="Caveat"/>
                <a:cs typeface="Caveat"/>
                <a:sym typeface="Caveat"/>
              </a:rPr>
              <a:t>     твое время</a:t>
            </a:r>
            <a:endParaRPr b="0" i="0" sz="1800" u="none" cap="none" strike="noStrike">
              <a:solidFill>
                <a:srgbClr val="3DE37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1178175" y="3423600"/>
            <a:ext cx="1069500" cy="367500"/>
          </a:xfrm>
          <a:prstGeom prst="roundRect">
            <a:avLst>
              <a:gd fmla="val 50000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0"/>
          <p:cNvSpPr txBox="1"/>
          <p:nvPr/>
        </p:nvSpPr>
        <p:spPr>
          <a:xfrm>
            <a:off x="1374625" y="3423600"/>
            <a:ext cx="7437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2"/>
              <a:buFont typeface="Arial"/>
              <a:buNone/>
            </a:pPr>
            <a:r>
              <a:rPr b="1" i="0" lang="ru" sz="11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Другое</a:t>
            </a:r>
            <a:endParaRPr b="1" i="0" sz="11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291608" y="3537155"/>
            <a:ext cx="140400" cy="140400"/>
          </a:xfrm>
          <a:prstGeom prst="ellipse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 rot="-184266">
            <a:off x="989931" y="3694345"/>
            <a:ext cx="2122248" cy="461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3DE37C"/>
                </a:solidFill>
                <a:latin typeface="Caveat"/>
                <a:ea typeface="Caveat"/>
                <a:cs typeface="Caveat"/>
                <a:sym typeface="Caveat"/>
              </a:rPr>
              <a:t>А что ещё?</a:t>
            </a:r>
            <a:endParaRPr b="0" i="0" sz="1800" u="none" cap="none" strike="noStrike">
              <a:solidFill>
                <a:srgbClr val="3DE37C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30" name="Google Shape;33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620" y="1073900"/>
            <a:ext cx="3618383" cy="32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6352" y="-974797"/>
            <a:ext cx="5946723" cy="59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7650" y="577775"/>
            <a:ext cx="7486000" cy="4565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384425" y="371300"/>
            <a:ext cx="80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Привет-привет!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384425" y="1152475"/>
            <a:ext cx="2765100" cy="28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Мы — ваши Кураторы</a:t>
            </a: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Мы рады приветствовать </a:t>
            </a: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вас на первой части </a:t>
            </a: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курса БЖД!</a:t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050" y="1560025"/>
            <a:ext cx="954043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267e51d77d8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67e51d77d8_0_20"/>
          <p:cNvSpPr txBox="1"/>
          <p:nvPr/>
        </p:nvSpPr>
        <p:spPr>
          <a:xfrm>
            <a:off x="490475" y="2078550"/>
            <a:ext cx="5970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Что вы знаете?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40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(интерактив)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g267e51d77d8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67e51d77d8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2"/>
          <p:cNvSpPr txBox="1"/>
          <p:nvPr/>
        </p:nvSpPr>
        <p:spPr>
          <a:xfrm>
            <a:off x="408650" y="1081150"/>
            <a:ext cx="6010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ЗАБЫЛ(А) ПРОПУСК, ВСЕ РАВНО СМОГУ ПРОЙТИ В КОРПУСА И ОБЩЕЖИТИЯ ВЫШКИ ПО  СТУДЕНЧЕСКОМУ БИЛЕТУ</a:t>
            </a:r>
            <a:endParaRPr b="1" i="0" sz="24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5" name="Google Shape;3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2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2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7929ad2684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7929ad2684_0_3"/>
          <p:cNvSpPr txBox="1"/>
          <p:nvPr/>
        </p:nvSpPr>
        <p:spPr>
          <a:xfrm>
            <a:off x="408650" y="1081150"/>
            <a:ext cx="6010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ЗАБЫЛ(А) ПРОПУСК, ВСЕ РАВНО СМОГУ ПРОЙТИ В КОРПУСА И ОБЩЕЖИТИЯ ВЫШКИ ПО  СТУДЕНЧЕСКОМУ БИЛЕТУ</a:t>
            </a:r>
            <a:endParaRPr b="1" i="0" sz="24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5" name="Google Shape;355;g27929ad2684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7929ad2684_0_3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27929ad2684_0_3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g27929ad2684_0_3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27929ad2684_0_3"/>
          <p:cNvSpPr/>
          <p:nvPr/>
        </p:nvSpPr>
        <p:spPr>
          <a:xfrm>
            <a:off x="3751200" y="2909650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3"/>
          <p:cNvSpPr txBox="1"/>
          <p:nvPr/>
        </p:nvSpPr>
        <p:spPr>
          <a:xfrm>
            <a:off x="408650" y="1081150"/>
            <a:ext cx="6010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У МЕНЯ ЕСТЬ ЧИТАТЕЛЬСКИЙ  БИЛЕТ, ТО Я МОГУ ПОЛЬЗОВАТЬСЯ  ЭЛЕКТРОННОЙ БИБЛИОТЕКОЙ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НИУ ВШЭ УДАЛЁННО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3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13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g27929ad2684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25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27929ad2684_0_14"/>
          <p:cNvSpPr txBox="1"/>
          <p:nvPr/>
        </p:nvSpPr>
        <p:spPr>
          <a:xfrm>
            <a:off x="408650" y="1081150"/>
            <a:ext cx="60102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У МЕНЯ ЕСТЬ ЧИТАТЕЛЬСКИЙ  БИЛЕТ, ТО Я МОГУ ПОЛЬЗОВАТЬСЯ  ЭЛЕКТРОННОЙ БИБЛИОТЕКОЙ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НИУ ВШЭ УДАЛЁННО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g27929ad2684_0_14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27929ad2684_0_14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g27929ad2684_0_14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27929ad2684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7929ad2684_0_14"/>
          <p:cNvSpPr/>
          <p:nvPr/>
        </p:nvSpPr>
        <p:spPr>
          <a:xfrm flipH="1" rot="-2700000">
            <a:off x="3962858" y="32179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 txBox="1"/>
          <p:nvPr/>
        </p:nvSpPr>
        <p:spPr>
          <a:xfrm>
            <a:off x="408650" y="1081150"/>
            <a:ext cx="6010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СДАВАТЬ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СЕССИЮ ДОСРОЧНО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4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4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9" name="Google Shape;389;p14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7929ad2684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7929ad2684_0_25"/>
          <p:cNvSpPr txBox="1"/>
          <p:nvPr/>
        </p:nvSpPr>
        <p:spPr>
          <a:xfrm>
            <a:off x="408650" y="1081150"/>
            <a:ext cx="6010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СДАВАТЬ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СЕССИЮ ДОСРОЧНО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g27929ad2684_0_25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27929ad2684_0_25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9" name="Google Shape;399;g27929ad2684_0_25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g27929ad2684_0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7929ad2684_0_25"/>
          <p:cNvSpPr/>
          <p:nvPr/>
        </p:nvSpPr>
        <p:spPr>
          <a:xfrm>
            <a:off x="3751200" y="2893475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5"/>
          <p:cNvSpPr txBox="1"/>
          <p:nvPr/>
        </p:nvSpPr>
        <p:spPr>
          <a:xfrm>
            <a:off x="408650" y="1081150"/>
            <a:ext cx="60102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КУРИТЬ В ОТДЕЛЬНО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ОТВЕДЁННЫХ МЕСТАХ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 ТЕРРИТОРИИ  ОБЩЕЖИТИЯ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5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15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27929ad268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7929ad2684_0_39"/>
          <p:cNvSpPr txBox="1"/>
          <p:nvPr/>
        </p:nvSpPr>
        <p:spPr>
          <a:xfrm>
            <a:off x="408650" y="1081150"/>
            <a:ext cx="60102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КУРИТЬ В ОТДЕЛЬНО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ОТВЕДЁННЫХ МЕСТАХ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 ТЕРРИТОРИИ  ОБЩЕЖИТИЯ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g27929ad2684_0_39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7929ad2684_0_39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g27929ad2684_0_39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g27929ad2684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7929ad2684_0_39"/>
          <p:cNvSpPr/>
          <p:nvPr/>
        </p:nvSpPr>
        <p:spPr>
          <a:xfrm flipH="1" rot="-2700000">
            <a:off x="3962858" y="32179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" name="Google Shape;423;g27929ad2684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848" y="563525"/>
            <a:ext cx="2323425" cy="383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6"/>
          <p:cNvSpPr txBox="1"/>
          <p:nvPr/>
        </p:nvSpPr>
        <p:spPr>
          <a:xfrm>
            <a:off x="408650" y="1081150"/>
            <a:ext cx="6010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ПОЛУЧУ ЕДИНОВРЕМЕННО ТРИ  НЕЗАЧЁТА, ТО МЕНЯ ОТЧИСЛЯТ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16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6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2" name="Google Shape;432;p16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25f60b2a6d8_1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25f60b2a6d8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400" y="2902885"/>
            <a:ext cx="1891152" cy="189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25f60b2a6d8_1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400" y="349475"/>
            <a:ext cx="1891152" cy="189113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25f60b2a6d8_1_78"/>
          <p:cNvSpPr txBox="1"/>
          <p:nvPr/>
        </p:nvSpPr>
        <p:spPr>
          <a:xfrm>
            <a:off x="384425" y="1152475"/>
            <a:ext cx="41091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...это одна из самых больших студенческих организаций НИУ ВШЭ. </a:t>
            </a: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Мы занимаемся адаптацией первокурсников </a:t>
            </a: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к жизни в университете, а с 2018 года создаем масштабные мероприятия для всех Вышкинцев.</a:t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Адаптация с точки зрения Куратора</a:t>
            </a: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— показать особенности университета</a:t>
            </a:r>
            <a:b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и возможности для реализации себя во ВШЭ, направить первокурсника к нужным ресурсам.</a:t>
            </a:r>
            <a:endParaRPr b="0" i="0" sz="13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g25f60b2a6d8_1_78"/>
          <p:cNvSpPr txBox="1"/>
          <p:nvPr/>
        </p:nvSpPr>
        <p:spPr>
          <a:xfrm>
            <a:off x="384425" y="371300"/>
            <a:ext cx="80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Кураторы НИУ ВШЭ…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g25f60b2a6d8_1_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3184" y="944000"/>
            <a:ext cx="5009241" cy="49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25f60b2a6d8_1_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g27929ad2684_0_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7929ad2684_0_49"/>
          <p:cNvSpPr txBox="1"/>
          <p:nvPr/>
        </p:nvSpPr>
        <p:spPr>
          <a:xfrm>
            <a:off x="408650" y="1081150"/>
            <a:ext cx="60102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ПОЛУЧУ ЕДИНОВРЕМЕННО ТРИ  НЕЗАЧЁТА, ТО МЕНЯ ОТЧИСЛЯТ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g27929ad2684_0_49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27929ad2684_0_49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g27929ad2684_0_49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g27929ad2684_0_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7929ad2684_0_49"/>
          <p:cNvSpPr/>
          <p:nvPr/>
        </p:nvSpPr>
        <p:spPr>
          <a:xfrm flipH="1" rot="-2700000">
            <a:off x="3966783" y="3209513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27929ad2684_0_49"/>
          <p:cNvSpPr txBox="1"/>
          <p:nvPr/>
        </p:nvSpPr>
        <p:spPr>
          <a:xfrm>
            <a:off x="7223700" y="3866100"/>
            <a:ext cx="19203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9DAF8"/>
                </a:solidFill>
              </a:rPr>
              <a:t>Ну или не отчислят, есть истории, когда людей оставляли</a:t>
            </a:r>
            <a:endParaRPr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ЗАЙТИ В ЗДАНИЕ ОБЩЕЖИТИЯ ВШЭ ТОЛЬКО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 01:00 НОЧИ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17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7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17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27929ad2684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27929ad2684_0_60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ЗАЙТИ В ЗДАНИЕ ОБЩЕЖИТИЯ ВШЭ ТОЛЬКО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 01:00 НОЧИ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g27929ad2684_0_60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7929ad2684_0_60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g27929ad2684_0_60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g27929ad2684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27929ad2684_0_60"/>
          <p:cNvSpPr/>
          <p:nvPr/>
        </p:nvSpPr>
        <p:spPr>
          <a:xfrm>
            <a:off x="3751200" y="2885025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8"/>
          <p:cNvSpPr txBox="1"/>
          <p:nvPr/>
        </p:nvSpPr>
        <p:spPr>
          <a:xfrm>
            <a:off x="408650" y="1081150"/>
            <a:ext cx="60102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ПЕРЕВЕСТИСЬ НА ДРУГОЙ ФАКУЛЬТЕТ С БЮДЖЕТА НА БЮДЖЕТ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18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8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18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27929ad2684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g27929ad2684_0_70"/>
          <p:cNvSpPr txBox="1"/>
          <p:nvPr/>
        </p:nvSpPr>
        <p:spPr>
          <a:xfrm>
            <a:off x="408650" y="1081150"/>
            <a:ext cx="60102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ПЕРЕВЕСТИСЬ НА ДРУГОЙ ФАКУЛЬТЕТ С БЮДЖЕТА НА БЮДЖЕТ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g27929ad2684_0_70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27929ad2684_0_70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g27929ad2684_0_70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27929ad2684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27929ad2684_0_70"/>
          <p:cNvSpPr/>
          <p:nvPr/>
        </p:nvSpPr>
        <p:spPr>
          <a:xfrm flipH="1" rot="-2700000">
            <a:off x="3966783" y="28573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19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ПУБЛИКОВАТЬ СВОИ НАУЧНЫЕ  РАБОТЫ НА САЙТЕ УНИВЕРСИТЕТА И В ЕГО ИЗДАНИЯХ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19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9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19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27929ad2684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7929ad2684_0_80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ПУБЛИКОВАТЬ СВОИ НАУЧНЫЕ  РАБОТЫ НА САЙТЕ УНИВЕРСИТЕТА И В ЕГО ИЗДАНИЯХ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g27929ad2684_0_80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7929ad2684_0_80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g27929ad2684_0_80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g27929ad2684_0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27929ad2684_0_80"/>
          <p:cNvSpPr/>
          <p:nvPr/>
        </p:nvSpPr>
        <p:spPr>
          <a:xfrm flipH="1" rot="-2700000">
            <a:off x="3966783" y="28573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20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СКИДКА НА ОБУЧЕНИЕ, КОТОРУЮ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 ПОЛУЧИЛ(А) ПРИ ПОСТУПЛЕНИИ,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ФИКСИРОВАННАЯ И СОХРАНЯЕТСЯ НА  ПРОТЯЖЕНИИ ВСЕГО ОБУЧЕНИЯ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5" name="Google Shape;515;p20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0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7" name="Google Shape;517;p20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27929ad2684_0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7929ad2684_0_90"/>
          <p:cNvSpPr txBox="1"/>
          <p:nvPr/>
        </p:nvSpPr>
        <p:spPr>
          <a:xfrm>
            <a:off x="408650" y="1055725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СКИДКА НА ОБУЧЕНИЕ, КОТОРУЮ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 ПОЛУЧИЛ(А) ПРИ ПОСТУПЛЕНИИ,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ФИКСИРОВАННАЯ И СОХРАНЯЕТСЯ НА  ПРОТЯЖЕНИИ ВСЕГО ОБУЧЕНИЯ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g27929ad2684_0_90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g27929ad2684_0_90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g27929ad2684_0_90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8" name="Google Shape;528;g27929ad2684_0_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27929ad2684_0_90"/>
          <p:cNvSpPr/>
          <p:nvPr/>
        </p:nvSpPr>
        <p:spPr>
          <a:xfrm>
            <a:off x="4777250" y="2948425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7929ad2684_0_90"/>
          <p:cNvSpPr/>
          <p:nvPr/>
        </p:nvSpPr>
        <p:spPr>
          <a:xfrm flipH="1" rot="-2700000">
            <a:off x="3203348" y="2971219"/>
            <a:ext cx="1466257" cy="1043265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1"/>
          <p:cNvSpPr txBox="1"/>
          <p:nvPr/>
        </p:nvSpPr>
        <p:spPr>
          <a:xfrm>
            <a:off x="408650" y="1081150"/>
            <a:ext cx="60102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В КОНЦЕ РЕЙТИНГА,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ТО Я ВЫЛЕЧУ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7" name="Google Shape;537;p21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1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21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Проводящие: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584" y="1321510"/>
            <a:ext cx="2025076" cy="1979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1373" y="1338698"/>
            <a:ext cx="2025077" cy="19794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854268" y="3580693"/>
            <a:ext cx="1613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Ульяна</a:t>
            </a:r>
            <a:endParaRPr b="1" i="0" sz="15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3985942" y="3580707"/>
            <a:ext cx="176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ru" sz="1500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Никита</a:t>
            </a:r>
            <a:endParaRPr b="1" sz="1500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854268" y="3908313"/>
            <a:ext cx="16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ru" sz="12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Куратор</a:t>
            </a:r>
            <a:endParaRPr b="0" i="1" sz="12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3985942" y="3908326"/>
            <a:ext cx="176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ru" sz="12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Куратор</a:t>
            </a:r>
            <a:endParaRPr b="0" i="1" sz="12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700" y="1042400"/>
            <a:ext cx="1508236" cy="25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85957" y="1054999"/>
            <a:ext cx="1910194" cy="254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g27929ad2684_0_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7929ad2684_0_101"/>
          <p:cNvSpPr txBox="1"/>
          <p:nvPr/>
        </p:nvSpPr>
        <p:spPr>
          <a:xfrm>
            <a:off x="408650" y="1081150"/>
            <a:ext cx="60102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В КОНЦЕ РЕЙТИНГА,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ТО Я ВЫЛЕЧУ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7" name="Google Shape;547;g27929ad2684_0_101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7929ad2684_0_101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9" name="Google Shape;549;g27929ad2684_0_101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g27929ad2684_0_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27929ad2684_0_101"/>
          <p:cNvSpPr/>
          <p:nvPr/>
        </p:nvSpPr>
        <p:spPr>
          <a:xfrm>
            <a:off x="3751200" y="2948425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7929ad2684_0_101"/>
          <p:cNvSpPr txBox="1"/>
          <p:nvPr/>
        </p:nvSpPr>
        <p:spPr>
          <a:xfrm>
            <a:off x="7223700" y="3534575"/>
            <a:ext cx="1920300" cy="1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9DAF8"/>
                </a:solidFill>
              </a:rPr>
              <a:t>Ну или вылетишь. Если ты в конце рейтинга, то, скорее всего, с оценками у тебя чуть-чуть беда и надо поднапрячься</a:t>
            </a:r>
            <a:endParaRPr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2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ОБУЧАЮСЬ НА ПЛАТНОЙ ОСНОВЕ, Я МОГУ ПЕРЕВЕСТИСЬ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 БЮДЖЕТ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9" name="Google Shape;559;p22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2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22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27929ad2684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7929ad2684_0_113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ОБУЧАЮСЬ НА ПЛАТНОЙ ОСНОВЕ, Я МОГУ ПЕРЕВЕСТИСЬ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 БЮДЖЕТ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g27929ad2684_0_113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27929ad2684_0_113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g27929ad2684_0_113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g27929ad2684_0_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g27929ad2684_0_113"/>
          <p:cNvSpPr/>
          <p:nvPr/>
        </p:nvSpPr>
        <p:spPr>
          <a:xfrm flipH="1" rot="-2700000">
            <a:off x="3966783" y="28573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24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ПРОПУСКАЮ ПАРЫ,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ТО Я НЕ БУДУ ДОПУЩЕН(А)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 ЭКЗАМЕНА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0" name="Google Shape;580;p24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4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24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Google Shape;58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g27929ad2684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7929ad2684_0_123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ЕСЛИ Я ПРОПУСКАЮ ПАРЫ,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ТО Я НЕ БУДУ ДОПУЩЕН(А)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ДО ЭКЗАМЕНА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g27929ad2684_0_123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27929ad2684_0_123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g27929ad2684_0_123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g27929ad2684_0_1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7929ad2684_0_123"/>
          <p:cNvSpPr/>
          <p:nvPr/>
        </p:nvSpPr>
        <p:spPr>
          <a:xfrm>
            <a:off x="3751200" y="2484850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g27929ad2684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8854" y="677525"/>
            <a:ext cx="2228874" cy="3307751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27929ad2684_0_123"/>
          <p:cNvSpPr/>
          <p:nvPr/>
        </p:nvSpPr>
        <p:spPr>
          <a:xfrm>
            <a:off x="7681425" y="2309350"/>
            <a:ext cx="228300" cy="1755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6"/>
          <p:cNvSpPr txBox="1"/>
          <p:nvPr/>
        </p:nvSpPr>
        <p:spPr>
          <a:xfrm>
            <a:off x="408650" y="1081150"/>
            <a:ext cx="60102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ВЫУЧИТЬ ИНОСТРАННЫЙ ЯЗЫК В ВЫШКЕ ВНЕ УЧЕБНОЙ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ПРОГРАММЫ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3" name="Google Shape;603;p26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6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26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g27929ad2684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27929ad2684_0_133"/>
          <p:cNvSpPr txBox="1"/>
          <p:nvPr/>
        </p:nvSpPr>
        <p:spPr>
          <a:xfrm>
            <a:off x="408650" y="1081150"/>
            <a:ext cx="6010200" cy="14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Я МОГУ ВЫУЧИТЬ ИНОСТРАННЫЙ ЯЗЫК В ВЫШКЕ ВНЕ УЧЕБНОЙ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ПРОГРАММЫ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3" name="Google Shape;613;g27929ad2684_0_133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27929ad2684_0_133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5" name="Google Shape;615;g27929ad2684_0_133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g27929ad2684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27929ad2684_0_133"/>
          <p:cNvSpPr/>
          <p:nvPr/>
        </p:nvSpPr>
        <p:spPr>
          <a:xfrm flipH="1" rot="-2700000">
            <a:off x="3966783" y="28573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7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ДАЖЕ ЕСЛИ Я ПОЛУЧАЮ ВЫСОКИЕ ОЦЕНКИ В ТЕЧЕНИЕ КУРСА, Я ВСЁ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РАВНО МОГУ ПОЛУЧИТЬ НЕЗАЧЁТ ПО ДИСЦИПЛИНЕ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27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7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6" name="Google Shape;626;p27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27929ad2684_0_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27929ad2684_0_144"/>
          <p:cNvSpPr txBox="1"/>
          <p:nvPr/>
        </p:nvSpPr>
        <p:spPr>
          <a:xfrm>
            <a:off x="408650" y="1081150"/>
            <a:ext cx="6010200" cy="18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ДАЖЕ ЕСЛИ Я ПОЛУЧАЮ ВЫСОКИЕ ОЦЕНКИ В ТЕЧЕНИЕ КУРСА, Я ВСЁ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РАВНО МОГУ ПОЛУЧИТЬ НЕЗАЧЁТ ПО ДИСЦИПЛИНЕ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4" name="Google Shape;634;g27929ad2684_0_144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g27929ad2684_0_144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6" name="Google Shape;636;g27929ad2684_0_144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7" name="Google Shape;637;g27929ad2684_0_1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7929ad2684_0_144"/>
          <p:cNvSpPr/>
          <p:nvPr/>
        </p:nvSpPr>
        <p:spPr>
          <a:xfrm flipH="1" rot="-2700000">
            <a:off x="3966783" y="3282188"/>
            <a:ext cx="1210425" cy="816708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8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ПРЕПОДАВАТЕЛЬ МОЖЕТ ПОСТАВИТЬ «АВТОМАТ»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 ЛЮБОМУ ПРЕДМЕТУ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5" name="Google Shape;645;p28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8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7" name="Google Shape;647;p28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8" name="Google Shape;64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2610c9d3d2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183" y="131388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610c9d3d2e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9608" y="1313903"/>
            <a:ext cx="1602815" cy="153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610c9d3d2e_1_0"/>
          <p:cNvSpPr txBox="1"/>
          <p:nvPr/>
        </p:nvSpPr>
        <p:spPr>
          <a:xfrm>
            <a:off x="384425" y="980025"/>
            <a:ext cx="7037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</a:t>
            </a: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Что такое Вышка?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Какой символ у Вышки?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БЖД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Что вы знаете? </a:t>
            </a:r>
            <a:r>
              <a:rPr b="1" i="0" lang="ru" sz="14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(интерактив) </a:t>
            </a:r>
            <a: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1400" u="none" cap="none" strike="noStrike">
              <a:solidFill>
                <a:srgbClr val="21428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Вышка Онлайн</a:t>
            </a:r>
            <a:endParaRPr b="1" i="0" sz="1400" u="none" cap="none" strike="noStrike">
              <a:solidFill>
                <a:srgbClr val="21428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Корпоративные системы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</a:t>
            </a:r>
            <a:r>
              <a:rPr b="1" i="0" lang="ru" sz="1400" u="none" cap="none" strike="noStrike">
                <a:solidFill>
                  <a:srgbClr val="214288"/>
                </a:solidFill>
                <a:latin typeface="Open Sans"/>
                <a:ea typeface="Open Sans"/>
                <a:cs typeface="Open Sans"/>
                <a:sym typeface="Open Sans"/>
              </a:rPr>
              <a:t>Let’s go!</a:t>
            </a:r>
            <a:endParaRPr b="1" i="0" sz="1400" u="none" cap="none" strike="noStrike">
              <a:solidFill>
                <a:srgbClr val="21428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Полезные ссылки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 Традиции группы</a:t>
            </a:r>
            <a:endParaRPr b="1" i="0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AutoNum type="arabicPeriod"/>
            </a:pPr>
            <a:r>
              <a:rPr b="1" i="0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</a:t>
            </a:r>
            <a:r>
              <a:rPr b="1" i="1" lang="ru" sz="1400" u="none" cap="none" strike="noStrike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Рефлексия</a:t>
            </a:r>
            <a:endParaRPr b="1" i="1" sz="1400" u="none" cap="none" strike="noStrike"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g2610c9d3d2e_1_0"/>
          <p:cNvSpPr txBox="1"/>
          <p:nvPr/>
        </p:nvSpPr>
        <p:spPr>
          <a:xfrm>
            <a:off x="384425" y="371300"/>
            <a:ext cx="80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План</a:t>
            </a:r>
            <a:r>
              <a:rPr b="1" i="0" lang="ru" sz="28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i="0" sz="2800" u="none" cap="none" strike="noStrike">
              <a:solidFill>
                <a:srgbClr val="0C343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8" name="Google Shape;148;g2610c9d3d2e_1_0"/>
          <p:cNvCxnSpPr/>
          <p:nvPr/>
        </p:nvCxnSpPr>
        <p:spPr>
          <a:xfrm>
            <a:off x="905650" y="1162875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g2610c9d3d2e_1_0"/>
          <p:cNvCxnSpPr/>
          <p:nvPr/>
        </p:nvCxnSpPr>
        <p:spPr>
          <a:xfrm>
            <a:off x="905650" y="1483425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g2610c9d3d2e_1_0"/>
          <p:cNvCxnSpPr/>
          <p:nvPr/>
        </p:nvCxnSpPr>
        <p:spPr>
          <a:xfrm>
            <a:off x="905650" y="1818000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g2610c9d3d2e_1_0"/>
          <p:cNvCxnSpPr/>
          <p:nvPr/>
        </p:nvCxnSpPr>
        <p:spPr>
          <a:xfrm>
            <a:off x="905650" y="2152575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g2610c9d3d2e_1_0"/>
          <p:cNvCxnSpPr/>
          <p:nvPr/>
        </p:nvCxnSpPr>
        <p:spPr>
          <a:xfrm>
            <a:off x="905650" y="2473125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g2610c9d3d2e_1_0"/>
          <p:cNvCxnSpPr/>
          <p:nvPr/>
        </p:nvCxnSpPr>
        <p:spPr>
          <a:xfrm>
            <a:off x="905650" y="2789950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4" name="Google Shape;154;g2610c9d3d2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g2610c9d3d2e_1_0"/>
          <p:cNvCxnSpPr/>
          <p:nvPr/>
        </p:nvCxnSpPr>
        <p:spPr>
          <a:xfrm>
            <a:off x="905650" y="3118075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g2610c9d3d2e_1_0"/>
          <p:cNvCxnSpPr/>
          <p:nvPr/>
        </p:nvCxnSpPr>
        <p:spPr>
          <a:xfrm>
            <a:off x="905650" y="3447050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g2610c9d3d2e_1_0"/>
          <p:cNvCxnSpPr/>
          <p:nvPr/>
        </p:nvCxnSpPr>
        <p:spPr>
          <a:xfrm>
            <a:off x="905650" y="3740400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" name="Google Shape;158;g2610c9d3d2e_1_0"/>
          <p:cNvCxnSpPr/>
          <p:nvPr/>
        </p:nvCxnSpPr>
        <p:spPr>
          <a:xfrm>
            <a:off x="905650" y="4046350"/>
            <a:ext cx="1179900" cy="0"/>
          </a:xfrm>
          <a:prstGeom prst="straightConnector1">
            <a:avLst/>
          </a:prstGeom>
          <a:noFill/>
          <a:ln cap="flat" cmpd="sng" w="9525">
            <a:solidFill>
              <a:srgbClr val="2142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g2610c9d3d2e_1_0"/>
          <p:cNvSpPr txBox="1"/>
          <p:nvPr/>
        </p:nvSpPr>
        <p:spPr>
          <a:xfrm rot="-461718">
            <a:off x="4126399" y="2664112"/>
            <a:ext cx="1218776" cy="477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И перерыв!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27929ad2684_0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g27929ad2684_0_176"/>
          <p:cNvSpPr txBox="1"/>
          <p:nvPr/>
        </p:nvSpPr>
        <p:spPr>
          <a:xfrm>
            <a:off x="408650" y="1081150"/>
            <a:ext cx="6010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7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ПРЕПОДАВАТЕЛЬ МОЖЕТ ПОСТАВИТЬ «АВТОМАТ» </a:t>
            </a:r>
            <a:b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 ЛЮБОМУ ПРЕДМЕТУ</a:t>
            </a:r>
            <a:endParaRPr b="1" i="0" sz="2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5" name="Google Shape;655;g27929ad2684_0_176"/>
          <p:cNvSpPr/>
          <p:nvPr/>
        </p:nvSpPr>
        <p:spPr>
          <a:xfrm>
            <a:off x="493375" y="471400"/>
            <a:ext cx="738000" cy="298200"/>
          </a:xfrm>
          <a:prstGeom prst="roundRect">
            <a:avLst>
              <a:gd fmla="val 50000" name="adj"/>
            </a:avLst>
          </a:prstGeom>
          <a:solidFill>
            <a:srgbClr val="FFD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7929ad2684_0_176"/>
          <p:cNvSpPr txBox="1"/>
          <p:nvPr/>
        </p:nvSpPr>
        <p:spPr>
          <a:xfrm>
            <a:off x="664099" y="471400"/>
            <a:ext cx="4896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b="1" i="0" lang="ru" sz="900" u="none" cap="none" strike="noStrike">
                <a:solidFill>
                  <a:srgbClr val="20124D"/>
                </a:solidFill>
                <a:latin typeface="Open Sans"/>
                <a:ea typeface="Open Sans"/>
                <a:cs typeface="Open Sans"/>
                <a:sym typeface="Open Sans"/>
              </a:rPr>
              <a:t>Кейс</a:t>
            </a:r>
            <a:endParaRPr b="1" i="0" sz="900" u="none" cap="none" strike="noStrike">
              <a:solidFill>
                <a:srgbClr val="2012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7" name="Google Shape;657;g27929ad2684_0_176"/>
          <p:cNvSpPr/>
          <p:nvPr/>
        </p:nvSpPr>
        <p:spPr>
          <a:xfrm>
            <a:off x="585401" y="563532"/>
            <a:ext cx="114000" cy="114000"/>
          </a:xfrm>
          <a:prstGeom prst="ellipse">
            <a:avLst/>
          </a:prstGeom>
          <a:solidFill>
            <a:srgbClr val="F7BA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g27929ad2684_0_1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27929ad2684_0_176"/>
          <p:cNvSpPr/>
          <p:nvPr/>
        </p:nvSpPr>
        <p:spPr>
          <a:xfrm>
            <a:off x="3751200" y="2948425"/>
            <a:ext cx="1641600" cy="1608900"/>
          </a:xfrm>
          <a:prstGeom prst="mathMultiply">
            <a:avLst>
              <a:gd fmla="val 23520" name="adj1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g27929ad2684_0_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625" y="0"/>
            <a:ext cx="3566375" cy="344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g25f60b2a6d8_1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25f60b2a6d8_1_177"/>
          <p:cNvSpPr txBox="1"/>
          <p:nvPr/>
        </p:nvSpPr>
        <p:spPr>
          <a:xfrm>
            <a:off x="490475" y="2045675"/>
            <a:ext cx="59706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Вышка       Онлайн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7" name="Google Shape;667;g25f60b2a6d8_1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5f60b2a6d8_1_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5f60b2a6d8_1_1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4375" y="2120228"/>
            <a:ext cx="615600" cy="6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9"/>
          <p:cNvSpPr txBox="1"/>
          <p:nvPr/>
        </p:nvSpPr>
        <p:spPr>
          <a:xfrm>
            <a:off x="500513" y="1049675"/>
            <a:ext cx="23088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A4C2F4"/>
                </a:solidFill>
                <a:latin typeface="Open Sans"/>
                <a:ea typeface="Open Sans"/>
                <a:cs typeface="Open Sans"/>
                <a:sym typeface="Open Sans"/>
              </a:rPr>
              <a:t>mail.yandex.ru</a:t>
            </a:r>
            <a:endParaRPr b="0" i="0" sz="1900" u="none" cap="none" strike="noStrike">
              <a:solidFill>
                <a:srgbClr val="A4C2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5" name="Google Shape;675;p49"/>
          <p:cNvPicPr preferRelativeResize="0"/>
          <p:nvPr/>
        </p:nvPicPr>
        <p:blipFill rotWithShape="1">
          <a:blip r:embed="rId3">
            <a:alphaModFix/>
          </a:blip>
          <a:srcRect b="37397" l="9244" r="-11733" t="37400"/>
          <a:stretch/>
        </p:blipFill>
        <p:spPr>
          <a:xfrm>
            <a:off x="2271425" y="1014450"/>
            <a:ext cx="1417470" cy="3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9"/>
          <p:cNvSpPr txBox="1"/>
          <p:nvPr/>
        </p:nvSpPr>
        <p:spPr>
          <a:xfrm>
            <a:off x="384425" y="371300"/>
            <a:ext cx="63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Корпоративная почта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7" name="Google Shape;67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9"/>
          <p:cNvSpPr txBox="1"/>
          <p:nvPr/>
        </p:nvSpPr>
        <p:spPr>
          <a:xfrm>
            <a:off x="1956625" y="448245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Подробнее читайте в Почемучнике: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79" name="Google Shape;6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2237" y="1916063"/>
            <a:ext cx="4221275" cy="20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g25f60b2a6d8_1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25f60b2a6d8_1_189"/>
          <p:cNvSpPr txBox="1"/>
          <p:nvPr/>
        </p:nvSpPr>
        <p:spPr>
          <a:xfrm>
            <a:off x="490475" y="1716475"/>
            <a:ext cx="59706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Корпоративные системы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6" name="Google Shape;686;g25f60b2a6d8_1_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5f60b2a6d8_1_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50"/>
          <p:cNvSpPr txBox="1"/>
          <p:nvPr/>
        </p:nvSpPr>
        <p:spPr>
          <a:xfrm>
            <a:off x="3454775" y="1286550"/>
            <a:ext cx="4894500" cy="3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Цифровая экосистема НИУ ВШЭ, интеллектуальная среда взаимодействия пользователей.</a:t>
            </a:r>
            <a:endParaRPr b="0" i="0" sz="16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Для входа используйте свои корпоративные e-mail и пароль.</a:t>
            </a:r>
            <a:endParaRPr b="0" i="0" sz="16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Интегрирован с порталом услуг города Москвы.</a:t>
            </a:r>
            <a:endParaRPr b="0" i="0" sz="16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Раздел 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«Я — Студент»</a:t>
            </a:r>
            <a:r>
              <a:rPr b="0" i="0" lang="ru" sz="16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позволяет быстро найти все ссылки на электронные сервисы для учебы.</a:t>
            </a:r>
            <a:endParaRPr b="0" i="0" sz="16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694" name="Google Shape;694;p50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ЕЛК = госуслуги ВШЭ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50"/>
          <p:cNvSpPr txBox="1"/>
          <p:nvPr/>
        </p:nvSpPr>
        <p:spPr>
          <a:xfrm>
            <a:off x="500531" y="1286550"/>
            <a:ext cx="34452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900" u="none" cap="none" strike="noStrike">
                <a:solidFill>
                  <a:srgbClr val="6D9EEB"/>
                </a:solidFill>
                <a:latin typeface="Open Sans"/>
                <a:ea typeface="Open Sans"/>
                <a:cs typeface="Open Sans"/>
                <a:sym typeface="Open Sans"/>
              </a:rPr>
              <a:t>lk.hse.ru</a:t>
            </a:r>
            <a:endParaRPr b="0" i="0" sz="1900" u="none" cap="none" strike="noStrike">
              <a:solidFill>
                <a:srgbClr val="6D9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900" u="none" cap="none" strike="noStrike">
                <a:solidFill>
                  <a:srgbClr val="6D9EEB"/>
                </a:solidFill>
                <a:latin typeface="Open Sans"/>
                <a:ea typeface="Open Sans"/>
                <a:cs typeface="Open Sans"/>
                <a:sym typeface="Open Sans"/>
              </a:rPr>
              <a:t>Единый личный кабинет</a:t>
            </a:r>
            <a:endParaRPr b="0" i="0" sz="1900" u="none" cap="none" strike="noStrike">
              <a:solidFill>
                <a:srgbClr val="6D9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D9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6D9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6" name="Google Shape;69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75" y="2009800"/>
            <a:ext cx="2513374" cy="23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25ffab9fc58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g25ffab9fc58_0_6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SmartLMS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4" name="Google Shape;704;g25ffab9fc58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5ffab9fc58_0_6"/>
          <p:cNvSpPr txBox="1"/>
          <p:nvPr/>
        </p:nvSpPr>
        <p:spPr>
          <a:xfrm>
            <a:off x="6839850" y="371300"/>
            <a:ext cx="200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HSE App X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6" name="Google Shape;706;g25ffab9fc58_0_6"/>
          <p:cNvSpPr txBox="1"/>
          <p:nvPr/>
        </p:nvSpPr>
        <p:spPr>
          <a:xfrm>
            <a:off x="5587400" y="1984125"/>
            <a:ext cx="325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HSE App X</a:t>
            </a:r>
            <a:r>
              <a:rPr b="0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— самое полезное мобильное приложение для любого студента Вышки. Здесь  можно узнать своё расписание в одно касание, оценки за дисциплины, рейтинг за любой период и многое другое.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7" name="Google Shape;707;g25ffab9fc58_0_6"/>
          <p:cNvSpPr txBox="1"/>
          <p:nvPr/>
        </p:nvSpPr>
        <p:spPr>
          <a:xfrm>
            <a:off x="1956625" y="448245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Подробнее читайте в Почемучнике: 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8" name="Google Shape;708;g25ffab9fc58_0_6"/>
          <p:cNvPicPr preferRelativeResize="0"/>
          <p:nvPr/>
        </p:nvPicPr>
        <p:blipFill rotWithShape="1">
          <a:blip r:embed="rId5">
            <a:alphaModFix/>
          </a:blip>
          <a:srcRect b="13531" l="7263" r="3702" t="17204"/>
          <a:stretch/>
        </p:blipFill>
        <p:spPr>
          <a:xfrm>
            <a:off x="490475" y="1287300"/>
            <a:ext cx="2201049" cy="5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5ffab9fc58_0_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0950" y="1234050"/>
            <a:ext cx="616200" cy="61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10" name="Google Shape;710;g25ffab9fc58_0_6"/>
          <p:cNvSpPr txBox="1"/>
          <p:nvPr/>
        </p:nvSpPr>
        <p:spPr>
          <a:xfrm>
            <a:off x="384425" y="1984125"/>
            <a:ext cx="3617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SmartLMS </a:t>
            </a:r>
            <a:r>
              <a:rPr b="0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— это единое образовательное пространство Вышки, которое связывает всех участников учебного процесса. Преподаватели загружают туда материалы курсов, задания и проверочные работы, а студенты — свои домашние задания.</a:t>
            </a:r>
            <a:endParaRPr b="1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32"/>
          <p:cNvGraphicFramePr/>
          <p:nvPr/>
        </p:nvGraphicFramePr>
        <p:xfrm>
          <a:off x="490475" y="1089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{E23971CB-A610-4604-A54B-7F7EBE3F7801}</a:tableStyleId>
              </a:tblPr>
              <a:tblGrid>
                <a:gridCol w="1447800"/>
                <a:gridCol w="1447800"/>
                <a:gridCol w="1447800"/>
                <a:gridCol w="1447800"/>
                <a:gridCol w="1582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chemeClr val="accent1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Модуль</a:t>
                      </a:r>
                      <a:endParaRPr sz="1800" u="none" cap="none" strike="noStrike">
                        <a:solidFill>
                          <a:schemeClr val="accent1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Занятия</a:t>
                      </a:r>
                      <a:endParaRPr sz="1800" u="none" cap="none" strike="noStrike"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FF665E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Сессия</a:t>
                      </a:r>
                      <a:endParaRPr sz="1800" u="none" cap="none" strike="noStrike">
                        <a:solidFill>
                          <a:srgbClr val="FF665E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6AA84F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Каникулы</a:t>
                      </a:r>
                      <a:endParaRPr sz="1800" u="none" cap="none" strike="noStrike">
                        <a:solidFill>
                          <a:srgbClr val="6AA84F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ru" sz="1800" u="none" cap="none" strike="noStrike">
                          <a:solidFill>
                            <a:srgbClr val="C27BA0"/>
                          </a:solidFill>
                          <a:latin typeface="Open Sans SemiBold"/>
                          <a:ea typeface="Open Sans SemiBold"/>
                          <a:cs typeface="Open Sans SemiBold"/>
                          <a:sym typeface="Open Sans SemiBold"/>
                        </a:rPr>
                        <a:t>Праздники</a:t>
                      </a:r>
                      <a:endParaRPr sz="1800" u="none" cap="none" strike="noStrike">
                        <a:solidFill>
                          <a:srgbClr val="C27BA0"/>
                        </a:solidFill>
                        <a:latin typeface="Open Sans SemiBold"/>
                        <a:ea typeface="Open Sans SemiBold"/>
                        <a:cs typeface="Open Sans SemiBold"/>
                        <a:sym typeface="Open Sans SemiBo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accent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 модуль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 сентября — 24 октября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25 октября — 31 октября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6AA84F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C27BA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accent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 модуль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 ноября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 </a:t>
                      </a:r>
                      <a:b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20 декабря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21 декабря — 31 декабря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 января — </a:t>
                      </a:r>
                      <a:b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8 января</a:t>
                      </a:r>
                      <a:endParaRPr sz="1400" u="none" cap="none" strike="noStrike">
                        <a:solidFill>
                          <a:srgbClr val="6AA84F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4—7 ноября</a:t>
                      </a:r>
                      <a:endParaRPr sz="1400" u="none" cap="none" strike="noStrike">
                        <a:solidFill>
                          <a:srgbClr val="C27BA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accent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 модуль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9 января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 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24 марта 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25 марта — 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31 марта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 апреля — </a:t>
                      </a:r>
                      <a:b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5 апреля</a:t>
                      </a:r>
                      <a:endParaRPr sz="1400" u="none" cap="none" strike="noStrike">
                        <a:solidFill>
                          <a:srgbClr val="6AA84F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23 февраля, 6—8 марта</a:t>
                      </a:r>
                      <a:endParaRPr sz="1400" u="none" cap="none" strike="noStrike">
                        <a:solidFill>
                          <a:srgbClr val="C27BA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chemeClr val="accent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4 модуль</a:t>
                      </a:r>
                      <a:endParaRPr sz="1400" u="none" cap="none" strike="noStrike">
                        <a:solidFill>
                          <a:schemeClr val="accent1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 апреля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 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20 июня</a:t>
                      </a:r>
                      <a:endParaRPr sz="1400" u="none" cap="none" strike="noStrike"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21 июня — 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FF665E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30 июня</a:t>
                      </a:r>
                      <a:endParaRPr sz="1400" u="none" cap="none" strike="noStrike">
                        <a:solidFill>
                          <a:srgbClr val="FF665E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2 мая — </a:t>
                      </a:r>
                      <a:b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6AA84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8 мая; 1 июля — 31 августа</a:t>
                      </a:r>
                      <a:endParaRPr sz="1400" u="none" cap="none" strike="noStrike">
                        <a:solidFill>
                          <a:srgbClr val="6AA84F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30 апреля —</a:t>
                      </a:r>
                      <a:b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3 мая, </a:t>
                      </a:r>
                      <a:b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7 мая — 10 мая,</a:t>
                      </a:r>
                      <a:b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</a:br>
                      <a:r>
                        <a:rPr lang="ru" sz="1400" u="none" cap="none" strike="noStrike">
                          <a:solidFill>
                            <a:srgbClr val="C27BA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11—13 июня</a:t>
                      </a:r>
                      <a:endParaRPr sz="1400" u="none" cap="none" strike="noStrike">
                        <a:solidFill>
                          <a:srgbClr val="C27BA0"/>
                        </a:solidFill>
                        <a:latin typeface="Open Sans Medium"/>
                        <a:ea typeface="Open Sans Medium"/>
                        <a:cs typeface="Open Sans Medium"/>
                        <a:sym typeface="Open Sans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A3A3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17" name="Google Shape;717;p32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График учебного процесса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8" name="Google Shape;71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7277" y="-324125"/>
            <a:ext cx="4719950" cy="47348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5" name="Google Shape;725;p31"/>
          <p:cNvGraphicFramePr/>
          <p:nvPr/>
        </p:nvGraphicFramePr>
        <p:xfrm>
          <a:off x="490475" y="112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{E23971CB-A610-4604-A54B-7F7EBE3F7801}</a:tableStyleId>
              </a:tblPr>
              <a:tblGrid>
                <a:gridCol w="2333650"/>
                <a:gridCol w="2333650"/>
              </a:tblGrid>
              <a:tr h="28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Пара</a:t>
                      </a:r>
                      <a:endParaRPr b="1"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Время</a:t>
                      </a:r>
                      <a:endParaRPr b="1"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9:30 — 10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11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 — 12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14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16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17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18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19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 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—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21</a:t>
                      </a:r>
                      <a:r>
                        <a:rPr lang="ru" sz="1400" u="none" cap="none" strike="noStrike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</a:t>
                      </a:r>
                      <a:r>
                        <a:rPr lang="ru" sz="1400" u="none" cap="none" strike="noStrik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00</a:t>
                      </a:r>
                      <a:endParaRPr sz="1400" u="none" cap="none" strike="noStrike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142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26" name="Google Shape;726;p31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Расписание пар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7" name="Google Shape;72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4917125" y="408650"/>
            <a:ext cx="2481000" cy="47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3"/>
          <p:cNvSpPr txBox="1"/>
          <p:nvPr/>
        </p:nvSpPr>
        <p:spPr>
          <a:xfrm>
            <a:off x="490475" y="1388200"/>
            <a:ext cx="590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модуля = 4 сессии</a:t>
            </a:r>
            <a:endParaRPr b="1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Нет зачетов, только экзамены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Электронная зачетка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Есть автоматы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●"/>
            </a:pPr>
            <a:r>
              <a:rPr b="0" i="0" lang="ru" sz="2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Больше 2 незачетов = отчисление</a:t>
            </a:r>
            <a:endParaRPr b="0" i="0" sz="2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Сессия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6" name="Google Shape;7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497" y="731900"/>
            <a:ext cx="2214150" cy="37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33"/>
          <p:cNvSpPr/>
          <p:nvPr/>
        </p:nvSpPr>
        <p:spPr>
          <a:xfrm>
            <a:off x="6877775" y="3789400"/>
            <a:ext cx="321600" cy="250500"/>
          </a:xfrm>
          <a:prstGeom prst="star6">
            <a:avLst>
              <a:gd fmla="val 16408" name="adj"/>
              <a:gd fmla="val 115470" name="hf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4"/>
          <p:cNvSpPr txBox="1"/>
          <p:nvPr/>
        </p:nvSpPr>
        <p:spPr>
          <a:xfrm>
            <a:off x="490475" y="1503863"/>
            <a:ext cx="6847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10, 9, 8</a:t>
            </a:r>
            <a:r>
              <a:rPr b="0" i="0" lang="ru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отлично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7, 6</a:t>
            </a:r>
            <a:r>
              <a:rPr b="0" i="0" lang="ru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хорошо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rgbClr val="B45F06"/>
                </a:solidFill>
                <a:latin typeface="Open Sans"/>
                <a:ea typeface="Open Sans"/>
                <a:cs typeface="Open Sans"/>
                <a:sym typeface="Open Sans"/>
              </a:rPr>
              <a:t>5, 4</a:t>
            </a:r>
            <a:r>
              <a:rPr b="0" i="0" lang="ru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 удовлетворительно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" sz="3000" u="none" cap="none" strike="noStrike">
                <a:solidFill>
                  <a:srgbClr val="990000"/>
                </a:solidFill>
                <a:latin typeface="Open Sans"/>
                <a:ea typeface="Open Sans"/>
                <a:cs typeface="Open Sans"/>
                <a:sym typeface="Open Sans"/>
              </a:rPr>
              <a:t>3, 2, 1, 0 </a:t>
            </a:r>
            <a:r>
              <a:rPr b="0" i="0" lang="ru" sz="3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 неудовлетворительно</a:t>
            </a:r>
            <a:endParaRPr b="0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5" name="Google Shape;745;p34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Оценки и 10 баллов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6" name="Google Shape;74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34"/>
          <p:cNvSpPr txBox="1"/>
          <p:nvPr/>
        </p:nvSpPr>
        <p:spPr>
          <a:xfrm rot="-170875">
            <a:off x="3935269" y="972792"/>
            <a:ext cx="4087749" cy="13544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На некоторых ОП </a:t>
            </a:r>
            <a:b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</a:b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  десятки ставят 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    только за конкурсные 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ru" sz="19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      работы</a:t>
            </a:r>
            <a:endParaRPr b="0" i="0" sz="19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8" name="Google Shape;7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3626" y="0"/>
            <a:ext cx="2470374" cy="22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5f60b2a6d8_1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25f60b2a6d8_1_162"/>
          <p:cNvSpPr txBox="1"/>
          <p:nvPr/>
        </p:nvSpPr>
        <p:spPr>
          <a:xfrm>
            <a:off x="490475" y="2078550"/>
            <a:ext cx="5970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Что такое Вышка?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g25f60b2a6d8_1_1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5f60b2a6d8_1_1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35"/>
          <p:cNvSpPr txBox="1"/>
          <p:nvPr/>
        </p:nvSpPr>
        <p:spPr>
          <a:xfrm>
            <a:off x="414875" y="1607200"/>
            <a:ext cx="84042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0,3 х О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дз1 </a:t>
            </a: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+  0,1 х О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дз2</a:t>
            </a: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+  0,2 х О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дз3</a:t>
            </a: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+ 0,4 × О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ЭКЗАМЕН</a:t>
            </a: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=</a:t>
            </a:r>
            <a:endParaRPr b="1" i="0" sz="2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2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= О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РЕЗУЛЬТИРУЮЩАЯ</a:t>
            </a:r>
            <a:endParaRPr b="1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Где </a:t>
            </a:r>
            <a:r>
              <a:rPr b="0" i="1" lang="ru" sz="22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О</a:t>
            </a:r>
            <a:r>
              <a:rPr b="0" i="1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— это Оценка</a:t>
            </a:r>
            <a:endParaRPr b="0" i="1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5" name="Google Shape;755;p35"/>
          <p:cNvSpPr txBox="1"/>
          <p:nvPr/>
        </p:nvSpPr>
        <p:spPr>
          <a:xfrm>
            <a:off x="384425" y="371300"/>
            <a:ext cx="846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Система оценивания на примере БЖД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6" name="Google Shape;75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8225" y="2383450"/>
            <a:ext cx="2717825" cy="24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6"/>
          <p:cNvSpPr txBox="1"/>
          <p:nvPr/>
        </p:nvSpPr>
        <p:spPr>
          <a:xfrm>
            <a:off x="457200" y="1546225"/>
            <a:ext cx="7779000" cy="24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Если очень упрощенно, их суть в том, что несданный «</a:t>
            </a:r>
            <a:r>
              <a:rPr b="0" i="0" lang="ru" sz="2000" u="none" cap="none" strike="noStrike">
                <a:solidFill>
                  <a:srgbClr val="FF665E"/>
                </a:solidFill>
                <a:latin typeface="Open Sans"/>
                <a:ea typeface="Open Sans"/>
                <a:cs typeface="Open Sans"/>
                <a:sym typeface="Open Sans"/>
              </a:rPr>
              <a:t>блокирующий</a:t>
            </a:r>
            <a:r>
              <a:rPr b="0" i="0" lang="ru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» элемент — например, контрольная или экзамен — не позволяет студенту получить положительную оценку по предмету.</a:t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64" name="Google Shape;764;p36"/>
          <p:cNvSpPr txBox="1"/>
          <p:nvPr/>
        </p:nvSpPr>
        <p:spPr>
          <a:xfrm>
            <a:off x="384425" y="371300"/>
            <a:ext cx="78519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Блокирующие элементы контроля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5" name="Google Shape;76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8000" y="2647500"/>
            <a:ext cx="2496000" cy="24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7"/>
          <p:cNvSpPr txBox="1"/>
          <p:nvPr/>
        </p:nvSpPr>
        <p:spPr>
          <a:xfrm>
            <a:off x="444800" y="1540900"/>
            <a:ext cx="36948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Определяет содержание и структуру учебной дисциплины;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Содержит тематический план;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Содержит примеры заданий или список вопросов для самопроверки;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Содержит описание элементов контроля и </a:t>
            </a:r>
            <a:r>
              <a:rPr b="1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формулу оценки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3" name="Google Shape;773;p37"/>
          <p:cNvSpPr txBox="1"/>
          <p:nvPr/>
        </p:nvSpPr>
        <p:spPr>
          <a:xfrm>
            <a:off x="4486225" y="1540900"/>
            <a:ext cx="41163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ru" sz="1600" u="none" cap="none" strike="noStrike">
                <a:solidFill>
                  <a:srgbClr val="FF665E"/>
                </a:solidFill>
                <a:latin typeface="Open Sans"/>
                <a:ea typeface="Open Sans"/>
                <a:cs typeface="Open Sans"/>
                <a:sym typeface="Open Sans"/>
              </a:rPr>
              <a:t>ВАЖНО</a:t>
            </a: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если преподаватель меняет элемент контроля на другой, то он  должен проинформировать об этом студентов не позднее, чем за день;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b="1" i="0" lang="ru" sz="1600" u="none" cap="none" strike="noStrike">
                <a:solidFill>
                  <a:srgbClr val="FF665E"/>
                </a:solidFill>
                <a:latin typeface="Open Sans"/>
                <a:ea typeface="Open Sans"/>
                <a:cs typeface="Open Sans"/>
                <a:sym typeface="Open Sans"/>
              </a:rPr>
              <a:t>ВАЖНО</a:t>
            </a:r>
            <a:r>
              <a:rPr b="0" i="0" lang="ru" sz="1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студенты могут обратиться в течение 3 дней к академическому  руководителю с просьбой вернуть прежнюю форму контроля (вместо новой)</a:t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4" name="Google Shape;774;p37"/>
          <p:cNvSpPr txBox="1"/>
          <p:nvPr/>
        </p:nvSpPr>
        <p:spPr>
          <a:xfrm>
            <a:off x="384425" y="371300"/>
            <a:ext cx="882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ПУД: программа учебной дисциплины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75" name="Google Shape;77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38"/>
          <p:cNvSpPr txBox="1"/>
          <p:nvPr/>
        </p:nvSpPr>
        <p:spPr>
          <a:xfrm>
            <a:off x="444775" y="866300"/>
            <a:ext cx="8156700" cy="29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</a:t>
            </a:r>
            <a: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переводе студента НИУ ВШЭ с одной образовательной </a:t>
            </a:r>
            <a:b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программы на другую внутри университета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</a:t>
            </a:r>
            <a: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восстановлении студента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отчисленного ранее из НИУ ВШЭ;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</a:t>
            </a:r>
            <a: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переводе в НИУ ВШЭ студентов других вузов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получении параллельно </a:t>
            </a:r>
            <a:r>
              <a:rPr b="1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второго высшего образования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переводе студента на </a:t>
            </a:r>
            <a:r>
              <a:rPr b="1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ускоренное обучение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участии студента НИУ ВШЭ в программе </a:t>
            </a:r>
            <a:r>
              <a:rPr b="1" i="0" lang="ru" sz="15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академической мобильности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 повторного изучения дисциплин </a:t>
            </a:r>
            <a:r>
              <a:rPr b="1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при наличии академических задолженностей</a:t>
            </a:r>
            <a:r>
              <a:rPr b="0" i="0" lang="ru" sz="1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(не более чем по двум учебным дисциплинам), полученным в течение двух модулей одного учебного полугодия.</a:t>
            </a:r>
            <a:endParaRPr b="0" i="0" sz="1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2" name="Google Shape;782;p38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ИУП: индивидуальный учебный план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3" name="Google Shape;783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25" y="985725"/>
            <a:ext cx="1954600" cy="159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69775" y="1012225"/>
            <a:ext cx="1954600" cy="156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8625" y="981800"/>
            <a:ext cx="2009374" cy="16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67475" y="975317"/>
            <a:ext cx="1954600" cy="161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675" y="2693388"/>
            <a:ext cx="1918100" cy="167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9775" y="2709938"/>
            <a:ext cx="1918100" cy="164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18625" y="2691400"/>
            <a:ext cx="1918100" cy="16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03975" y="2693400"/>
            <a:ext cx="1880322" cy="16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40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Стипендии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8" name="Google Shape;798;p4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g25f60b2a6d8_1_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25f60b2a6d8_1_210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Перерыв!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5" name="Google Shape;805;g25f60b2a6d8_1_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g25f60b2a6d8_1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547" y="661675"/>
            <a:ext cx="3946325" cy="3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g267e51d77d8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g267e51d77d8_0_32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Let’s go!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13" name="Google Shape;813;g267e51d77d8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67e51d77d8_0_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46"/>
          <p:cNvSpPr txBox="1"/>
          <p:nvPr/>
        </p:nvSpPr>
        <p:spPr>
          <a:xfrm>
            <a:off x="917125" y="3118650"/>
            <a:ext cx="35535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ru" sz="18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Перцентиль</a:t>
            </a:r>
            <a:r>
              <a:rPr b="0" i="0" lang="ru" sz="1800" u="none" cap="none" strike="noStrike">
                <a:solidFill>
                  <a:srgbClr val="1155C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— это процент студентов курса на вашей ОП, которые находятся в рейтинге выше вас</a:t>
            </a:r>
            <a:endParaRPr b="0" i="0" sz="1800" u="none" cap="none" strike="noStrike">
              <a:solidFill>
                <a:srgbClr val="1155C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21" name="Google Shape;821;p46"/>
          <p:cNvSpPr txBox="1"/>
          <p:nvPr/>
        </p:nvSpPr>
        <p:spPr>
          <a:xfrm>
            <a:off x="962800" y="1589900"/>
            <a:ext cx="1658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Перцентиль</a:t>
            </a:r>
            <a:r>
              <a:rPr b="0" i="0" lang="ru" sz="1800" u="none" cap="none" strike="noStrike">
                <a:solidFill>
                  <a:srgbClr val="1155C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b="0" i="0" sz="1800" u="none" cap="none" strike="noStrike">
              <a:solidFill>
                <a:srgbClr val="1155C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22" name="Google Shape;822;p46"/>
          <p:cNvSpPr txBox="1"/>
          <p:nvPr/>
        </p:nvSpPr>
        <p:spPr>
          <a:xfrm>
            <a:off x="2545975" y="1589900"/>
            <a:ext cx="295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=</a:t>
            </a:r>
            <a:r>
              <a:rPr b="0" i="0" lang="ru" sz="1800" u="none" cap="none" strike="noStrike">
                <a:solidFill>
                  <a:srgbClr val="1155C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b="0" i="0" sz="1800" u="none" cap="none" strike="noStrike">
              <a:solidFill>
                <a:srgbClr val="1155C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23" name="Google Shape;823;p46"/>
          <p:cNvSpPr txBox="1"/>
          <p:nvPr/>
        </p:nvSpPr>
        <p:spPr>
          <a:xfrm>
            <a:off x="3661600" y="1285313"/>
            <a:ext cx="39087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(место студента в рейтинге) -1</a:t>
            </a:r>
            <a:r>
              <a:rPr b="0" i="0" lang="ru" sz="1800" u="none" cap="none" strike="noStrike">
                <a:solidFill>
                  <a:srgbClr val="1155C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b="0" i="0" sz="1800" u="none" cap="none" strike="noStrike">
              <a:solidFill>
                <a:srgbClr val="1155C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24" name="Google Shape;824;p46"/>
          <p:cNvSpPr txBox="1"/>
          <p:nvPr/>
        </p:nvSpPr>
        <p:spPr>
          <a:xfrm>
            <a:off x="3019900" y="1738025"/>
            <a:ext cx="5323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общее количество студентов на программе</a:t>
            </a:r>
            <a:r>
              <a:rPr b="0" i="0" lang="ru" sz="1800" u="none" cap="none" strike="noStrike">
                <a:solidFill>
                  <a:srgbClr val="1155C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</a:t>
            </a:r>
            <a:endParaRPr b="0" i="0" sz="1800" u="none" cap="none" strike="noStrike">
              <a:solidFill>
                <a:srgbClr val="1155C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cxnSp>
        <p:nvCxnSpPr>
          <p:cNvPr id="825" name="Google Shape;825;p46"/>
          <p:cNvCxnSpPr/>
          <p:nvPr/>
        </p:nvCxnSpPr>
        <p:spPr>
          <a:xfrm flipH="1" rot="10800000">
            <a:off x="2888500" y="1686325"/>
            <a:ext cx="5454900" cy="9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6" name="Google Shape;826;p46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Перцентиль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27" name="Google Shape;82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47"/>
          <p:cNvSpPr txBox="1"/>
          <p:nvPr/>
        </p:nvSpPr>
        <p:spPr>
          <a:xfrm>
            <a:off x="444775" y="1225625"/>
            <a:ext cx="8156700" cy="3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●"/>
            </a:pP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Возможность выразить своё мнение о работе преподавателей; высказать свои предложения по конкретным учебным дисциплинам; </a:t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●"/>
            </a:pP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Форма для оценки доступна в личном кабинете LMS в течение 3 недель до начала сессии; </a:t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●"/>
            </a:pP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Форма полностью </a:t>
            </a:r>
            <a:r>
              <a:rPr b="0" i="0" lang="ru" sz="1700" u="none" cap="none" strike="noStrike">
                <a:solidFill>
                  <a:srgbClr val="146EE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анонимна</a:t>
            </a: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 </a:t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●"/>
            </a:pP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Прохождение СОП — </a:t>
            </a:r>
            <a:r>
              <a:rPr b="0" i="0" lang="ru" sz="1700" u="none" cap="none" strike="noStrike">
                <a:solidFill>
                  <a:srgbClr val="146EEB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обязательная</a:t>
            </a: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процедура; </a:t>
            </a:r>
            <a:endParaRPr b="0" i="0" sz="170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Open Sans"/>
              <a:buChar char="●"/>
            </a:pPr>
            <a:r>
              <a:rPr b="0" i="0" lang="ru" sz="17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Непрохождение СОП ведёт к замечанию, выговору и т.д.</a:t>
            </a:r>
            <a:endParaRPr b="0" i="0" sz="2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34" name="Google Shape;834;p47"/>
          <p:cNvSpPr txBox="1"/>
          <p:nvPr/>
        </p:nvSpPr>
        <p:spPr>
          <a:xfrm>
            <a:off x="384425" y="371300"/>
            <a:ext cx="79086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СОП: студенческая оценка</a:t>
            </a:r>
            <a:b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преподавательства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5" name="Google Shape;8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8"/>
          <p:cNvSpPr txBox="1"/>
          <p:nvPr/>
        </p:nvSpPr>
        <p:spPr>
          <a:xfrm>
            <a:off x="384425" y="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Структура факультета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2" name="Google Shape;8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6600" y="572688"/>
            <a:ext cx="2662875" cy="32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2938" y="532688"/>
            <a:ext cx="2433837" cy="333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58"/>
          <p:cNvSpPr txBox="1"/>
          <p:nvPr/>
        </p:nvSpPr>
        <p:spPr>
          <a:xfrm>
            <a:off x="1513238" y="3868625"/>
            <a:ext cx="25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Егорова Людмила Геннадьевна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6" name="Google Shape;846;p58"/>
          <p:cNvSpPr txBox="1"/>
          <p:nvPr/>
        </p:nvSpPr>
        <p:spPr>
          <a:xfrm>
            <a:off x="5285063" y="3864575"/>
            <a:ext cx="25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Самоненко Илья Юрьевич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7" name="Google Shape;847;p58"/>
          <p:cNvSpPr txBox="1"/>
          <p:nvPr/>
        </p:nvSpPr>
        <p:spPr>
          <a:xfrm>
            <a:off x="1599570" y="4382100"/>
            <a:ext cx="16404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2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Академический руководитель</a:t>
            </a:r>
            <a:endParaRPr b="0" i="0" sz="1200" u="none" cap="none" strike="noStrike"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848" name="Google Shape;848;p58"/>
          <p:cNvSpPr txBox="1"/>
          <p:nvPr/>
        </p:nvSpPr>
        <p:spPr>
          <a:xfrm>
            <a:off x="5403520" y="4382100"/>
            <a:ext cx="16404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ru" sz="1200">
                <a:solidFill>
                  <a:schemeClr val="accen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Академический руководитель</a:t>
            </a:r>
            <a:endParaRPr b="0" i="0" sz="1200" u="none" cap="none" strike="noStrike">
              <a:solidFill>
                <a:schemeClr val="accen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>
            <a:off x="3551100" y="0"/>
            <a:ext cx="6906024" cy="55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490475" y="292600"/>
            <a:ext cx="2466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ru" sz="5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30 </a:t>
            </a:r>
            <a:r>
              <a:rPr b="1" i="0" lang="ru" sz="35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лет</a:t>
            </a:r>
            <a:endParaRPr b="1" i="0" sz="35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543875" y="1265250"/>
            <a:ext cx="4120200" cy="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2142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День рождения Вышки — 27 ноября 1992 года</a:t>
            </a:r>
            <a:endParaRPr b="0" i="0" sz="1200" u="none" cap="none" strike="noStrike">
              <a:solidFill>
                <a:srgbClr val="2142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490467" y="1805663"/>
            <a:ext cx="38667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ru" sz="50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4 </a:t>
            </a:r>
            <a:r>
              <a:rPr b="1" i="0" lang="ru" sz="35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кампуса</a:t>
            </a:r>
            <a:endParaRPr b="1" i="0" sz="3500" u="none" cap="none" strike="noStrike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543898" y="2829338"/>
            <a:ext cx="4451700" cy="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21428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Москва, Санкт-Петербург, Нижний Новгород, Пермь</a:t>
            </a:r>
            <a:endParaRPr b="0" i="0" sz="1200" u="none" cap="none" strike="noStrike">
              <a:solidFill>
                <a:srgbClr val="21428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99" y="3219975"/>
            <a:ext cx="626750" cy="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1537" y="3219975"/>
            <a:ext cx="626750" cy="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54038" y="3219975"/>
            <a:ext cx="626750" cy="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06566" y="3219966"/>
            <a:ext cx="626750" cy="62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 rot="-202940">
            <a:off x="2476386" y="1037853"/>
            <a:ext cx="1997674" cy="680223"/>
          </a:xfrm>
          <a:custGeom>
            <a:rect b="b" l="l" r="r" t="t"/>
            <a:pathLst>
              <a:path extrusionOk="0" h="29838" w="87628">
                <a:moveTo>
                  <a:pt x="14806" y="19365"/>
                </a:moveTo>
                <a:cubicBezTo>
                  <a:pt x="29518" y="26231"/>
                  <a:pt x="46771" y="26875"/>
                  <a:pt x="63000" y="26411"/>
                </a:cubicBezTo>
                <a:cubicBezTo>
                  <a:pt x="71446" y="26170"/>
                  <a:pt x="88945" y="21898"/>
                  <a:pt x="85265" y="14292"/>
                </a:cubicBezTo>
                <a:cubicBezTo>
                  <a:pt x="82463" y="8501"/>
                  <a:pt x="74423" y="7128"/>
                  <a:pt x="68355" y="4991"/>
                </a:cubicBezTo>
                <a:cubicBezTo>
                  <a:pt x="58418" y="1490"/>
                  <a:pt x="47605" y="670"/>
                  <a:pt x="37071" y="482"/>
                </a:cubicBezTo>
                <a:cubicBezTo>
                  <a:pt x="24210" y="252"/>
                  <a:pt x="3326" y="67"/>
                  <a:pt x="433" y="12601"/>
                </a:cubicBezTo>
                <a:cubicBezTo>
                  <a:pt x="-1466" y="20830"/>
                  <a:pt x="14748" y="22271"/>
                  <a:pt x="22980" y="24156"/>
                </a:cubicBezTo>
                <a:cubicBezTo>
                  <a:pt x="36203" y="27183"/>
                  <a:pt x="49717" y="29793"/>
                  <a:pt x="63282" y="29793"/>
                </a:cubicBezTo>
                <a:cubicBezTo>
                  <a:pt x="71750" y="29793"/>
                  <a:pt x="88970" y="30526"/>
                  <a:pt x="87520" y="22183"/>
                </a:cubicBezTo>
                <a:cubicBezTo>
                  <a:pt x="83724" y="348"/>
                  <a:pt x="46275" y="-2162"/>
                  <a:pt x="24389" y="1327"/>
                </a:cubicBezTo>
                <a:cubicBezTo>
                  <a:pt x="15995" y="2665"/>
                  <a:pt x="3669" y="2204"/>
                  <a:pt x="433" y="10064"/>
                </a:cubicBezTo>
                <a:cubicBezTo>
                  <a:pt x="-3047" y="18517"/>
                  <a:pt x="16721" y="19403"/>
                  <a:pt x="25798" y="20492"/>
                </a:cubicBezTo>
              </a:path>
            </a:pathLst>
          </a:custGeom>
          <a:noFill/>
          <a:ln cap="flat" cmpd="sng" w="19050">
            <a:solidFill>
              <a:srgbClr val="FF66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07275" y="816875"/>
            <a:ext cx="3357174" cy="36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g27929ad2684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7929ad2684_0_200"/>
          <p:cNvSpPr txBox="1"/>
          <p:nvPr/>
        </p:nvSpPr>
        <p:spPr>
          <a:xfrm>
            <a:off x="3025800" y="2285388"/>
            <a:ext cx="30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Структура </a:t>
            </a: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ФКН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5" name="Google Shape;855;g27929ad2684_0_2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27929ad2684_0_200"/>
          <p:cNvSpPr txBox="1"/>
          <p:nvPr/>
        </p:nvSpPr>
        <p:spPr>
          <a:xfrm>
            <a:off x="1807075" y="3512175"/>
            <a:ext cx="199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КНАД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7" name="Google Shape;857;g27929ad2684_0_200"/>
          <p:cNvSpPr txBox="1"/>
          <p:nvPr/>
        </p:nvSpPr>
        <p:spPr>
          <a:xfrm>
            <a:off x="1678700" y="669850"/>
            <a:ext cx="2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ПМИ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8" name="Google Shape;858;g27929ad2684_0_200"/>
          <p:cNvSpPr txBox="1"/>
          <p:nvPr/>
        </p:nvSpPr>
        <p:spPr>
          <a:xfrm>
            <a:off x="6428450" y="669850"/>
            <a:ext cx="205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ПАД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9" name="Google Shape;859;g27929ad2684_0_200"/>
          <p:cNvSpPr txBox="1"/>
          <p:nvPr/>
        </p:nvSpPr>
        <p:spPr>
          <a:xfrm>
            <a:off x="6357100" y="3512175"/>
            <a:ext cx="2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0" name="Google Shape;860;g27929ad2684_0_200"/>
          <p:cNvSpPr txBox="1"/>
          <p:nvPr/>
        </p:nvSpPr>
        <p:spPr>
          <a:xfrm>
            <a:off x="4041900" y="1634250"/>
            <a:ext cx="106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ЭАД</a:t>
            </a:r>
            <a:endParaRPr b="1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1" name="Google Shape;861;g27929ad2684_0_200"/>
          <p:cNvSpPr/>
          <p:nvPr/>
        </p:nvSpPr>
        <p:spPr>
          <a:xfrm>
            <a:off x="3806175" y="1227800"/>
            <a:ext cx="1596300" cy="1189800"/>
          </a:xfrm>
          <a:prstGeom prst="hear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ЭАД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g27929ad2684_0_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g27929ad2684_0_226"/>
          <p:cNvSpPr txBox="1"/>
          <p:nvPr/>
        </p:nvSpPr>
        <p:spPr>
          <a:xfrm>
            <a:off x="3025800" y="2285388"/>
            <a:ext cx="309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Структура </a:t>
            </a: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ФЭН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8" name="Google Shape;868;g27929ad2684_0_2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g27929ad2684_0_226"/>
          <p:cNvSpPr txBox="1"/>
          <p:nvPr/>
        </p:nvSpPr>
        <p:spPr>
          <a:xfrm>
            <a:off x="490475" y="3512175"/>
            <a:ext cx="346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0"/>
              <a:buFont typeface="Arial"/>
              <a:buNone/>
            </a:pPr>
            <a:r>
              <a:rPr b="1" lang="ru" sz="284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Экономический анализ</a:t>
            </a:r>
            <a:endParaRPr b="1" i="0" sz="304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g27929ad2684_0_226"/>
          <p:cNvSpPr txBox="1"/>
          <p:nvPr/>
        </p:nvSpPr>
        <p:spPr>
          <a:xfrm>
            <a:off x="490475" y="403250"/>
            <a:ext cx="3370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b="1" lang="ru" sz="289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Экономика и статистика</a:t>
            </a:r>
            <a:endParaRPr b="1" i="0" sz="289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1" name="Google Shape;871;g27929ad2684_0_226"/>
          <p:cNvSpPr txBox="1"/>
          <p:nvPr/>
        </p:nvSpPr>
        <p:spPr>
          <a:xfrm>
            <a:off x="6428450" y="669850"/>
            <a:ext cx="225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b="1" lang="ru" sz="289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ВШЭ+РЭШ</a:t>
            </a:r>
            <a:endParaRPr b="1" i="0" sz="289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2" name="Google Shape;872;g27929ad2684_0_226"/>
          <p:cNvSpPr txBox="1"/>
          <p:nvPr/>
        </p:nvSpPr>
        <p:spPr>
          <a:xfrm>
            <a:off x="6357100" y="3512175"/>
            <a:ext cx="2391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0"/>
              <a:buFont typeface="Arial"/>
              <a:buNone/>
            </a:pPr>
            <a:r>
              <a:rPr b="1" lang="ru" sz="288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Экономика</a:t>
            </a:r>
            <a:endParaRPr b="1" i="0" sz="288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3" name="Google Shape;873;g27929ad2684_0_226"/>
          <p:cNvSpPr txBox="1"/>
          <p:nvPr/>
        </p:nvSpPr>
        <p:spPr>
          <a:xfrm>
            <a:off x="4041900" y="1634250"/>
            <a:ext cx="1060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ЭАД</a:t>
            </a:r>
            <a:endParaRPr b="1" i="0" sz="2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4" name="Google Shape;874;g27929ad2684_0_226"/>
          <p:cNvSpPr/>
          <p:nvPr/>
        </p:nvSpPr>
        <p:spPr>
          <a:xfrm>
            <a:off x="3806175" y="1227800"/>
            <a:ext cx="1596300" cy="1189800"/>
          </a:xfrm>
          <a:prstGeom prst="hear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ЭАД</a:t>
            </a:r>
            <a:endParaRPr b="1" sz="2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57"/>
          <p:cNvSpPr txBox="1"/>
          <p:nvPr/>
        </p:nvSpPr>
        <p:spPr>
          <a:xfrm>
            <a:off x="398300" y="2105800"/>
            <a:ext cx="564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  <a:t>Классные плюшки факультета</a:t>
            </a:r>
            <a:b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  <a:t>(ну или вуза, вставьте сами)</a:t>
            </a:r>
            <a:endParaRPr b="0" i="1" sz="22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1" name="Google Shape;881;p57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Классные плюшки факультета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2" name="Google Shape;88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7" name="Google Shape;887;g27929ad2684_0_9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27929ad2684_0_942"/>
          <p:cNvSpPr txBox="1"/>
          <p:nvPr/>
        </p:nvSpPr>
        <p:spPr>
          <a:xfrm>
            <a:off x="384425" y="1353100"/>
            <a:ext cx="4557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  <a:t>Студорга, которая делает кайф. Студорга праздника.</a:t>
            </a:r>
            <a:endParaRPr sz="2200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g27929ad2684_0_942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Festa&amp;.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0" name="Google Shape;890;g27929ad2684_0_9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g27929ad2684_0_9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100" y="0"/>
            <a:ext cx="4109901" cy="272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g27929ad2684_0_9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4100" y="2608509"/>
            <a:ext cx="4109901" cy="272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27929ad2684_0_9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375" y="2422275"/>
            <a:ext cx="2721200" cy="2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3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Пространства Вышки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0" name="Google Shape;90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53"/>
          <p:cNvSpPr txBox="1"/>
          <p:nvPr/>
        </p:nvSpPr>
        <p:spPr>
          <a:xfrm>
            <a:off x="384425" y="1304700"/>
            <a:ext cx="8241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  <a:t>Тут можно рассказать про коворкинги, столовые, библиотеки и все места, где ребята могут поработать или отдохнуть </a:t>
            </a:r>
            <a:b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1" lang="ru" sz="2200" u="none" cap="none" strike="noStrike">
                <a:solidFill>
                  <a:srgbClr val="0D1016"/>
                </a:solidFill>
                <a:latin typeface="Open Sans"/>
                <a:ea typeface="Open Sans"/>
                <a:cs typeface="Open Sans"/>
                <a:sym typeface="Open Sans"/>
              </a:rPr>
              <a:t>(В БЖД будет целый блок – “Инфраструктура университета”, где можно подробнее об этом узнать)</a:t>
            </a:r>
            <a:endParaRPr b="0" i="1" sz="2200" u="none" cap="none" strike="noStrike">
              <a:solidFill>
                <a:srgbClr val="0D101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4"/>
          <p:cNvPicPr preferRelativeResize="0"/>
          <p:nvPr/>
        </p:nvPicPr>
        <p:blipFill rotWithShape="1">
          <a:blip r:embed="rId4">
            <a:alphaModFix/>
          </a:blip>
          <a:srcRect b="53020" l="0" r="51450" t="0"/>
          <a:stretch/>
        </p:blipFill>
        <p:spPr>
          <a:xfrm>
            <a:off x="490475" y="1500950"/>
            <a:ext cx="2018899" cy="11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4"/>
          <p:cNvPicPr preferRelativeResize="0"/>
          <p:nvPr/>
        </p:nvPicPr>
        <p:blipFill rotWithShape="1">
          <a:blip r:embed="rId4">
            <a:alphaModFix/>
          </a:blip>
          <a:srcRect b="0" l="0" r="51450" t="52603"/>
          <a:stretch/>
        </p:blipFill>
        <p:spPr>
          <a:xfrm>
            <a:off x="490475" y="2796911"/>
            <a:ext cx="2018899" cy="11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54"/>
          <p:cNvPicPr preferRelativeResize="0"/>
          <p:nvPr/>
        </p:nvPicPr>
        <p:blipFill rotWithShape="1">
          <a:blip r:embed="rId4">
            <a:alphaModFix/>
          </a:blip>
          <a:srcRect b="0" l="51449" r="0" t="53020"/>
          <a:stretch/>
        </p:blipFill>
        <p:spPr>
          <a:xfrm>
            <a:off x="2659900" y="2817500"/>
            <a:ext cx="2018899" cy="11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54"/>
          <p:cNvPicPr preferRelativeResize="0"/>
          <p:nvPr/>
        </p:nvPicPr>
        <p:blipFill rotWithShape="1">
          <a:blip r:embed="rId4">
            <a:alphaModFix/>
          </a:blip>
          <a:srcRect b="53020" l="50367" r="0" t="0"/>
          <a:stretch/>
        </p:blipFill>
        <p:spPr>
          <a:xfrm>
            <a:off x="2614713" y="1500950"/>
            <a:ext cx="2064098" cy="112277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54"/>
          <p:cNvSpPr txBox="1"/>
          <p:nvPr/>
        </p:nvSpPr>
        <p:spPr>
          <a:xfrm>
            <a:off x="4784150" y="1409175"/>
            <a:ext cx="40302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214288"/>
              </a:buClr>
              <a:buSzPts val="14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Центральная библиотека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на Мясницкой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на Старой Басманной корпус А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на Старой Басманной корпус В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на Пионерской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МИЭМ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МИЭФ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Лицея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4288"/>
              </a:buClr>
              <a:buSzPts val="1300"/>
              <a:buFont typeface="Arial"/>
              <a:buChar char="●"/>
            </a:pPr>
            <a:r>
              <a:rPr b="0" i="0" lang="ru" sz="1300" u="none" cap="none" strike="noStrike">
                <a:solidFill>
                  <a:srgbClr val="214288"/>
                </a:solidFill>
                <a:latin typeface="Arial"/>
                <a:ea typeface="Arial"/>
                <a:cs typeface="Arial"/>
                <a:sym typeface="Arial"/>
              </a:rPr>
              <a:t>Библиотека на Шаболовке</a:t>
            </a:r>
            <a:endParaRPr b="0" i="0" sz="1300" u="none" cap="none" strike="noStrike">
              <a:solidFill>
                <a:srgbClr val="2142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54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Библиотека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3" name="Google Shape;91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55"/>
          <p:cNvSpPr txBox="1"/>
          <p:nvPr/>
        </p:nvSpPr>
        <p:spPr>
          <a:xfrm>
            <a:off x="384425" y="997475"/>
            <a:ext cx="83736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Обучающиеся могут прикрепиться </a:t>
            </a:r>
            <a:r>
              <a:rPr b="1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к любой поликлинике</a:t>
            </a: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(по месту жительства, регистрации и др.) 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Для прикрепления к поликлинике необходимо: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обратиться в страховую компанию для перерегистрации регионального полиса ОМС на московский (если имеется московский полис ОМС, обращаться не нужно; обучающимся до 18 лет необходимо присутствие законного представителя);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обратиться с паспортом и московским полисом ОМС в администрацию медицинского учреждения для прикрепления на обслуживание.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Обучающиеся могут обслуживаться также в </a:t>
            </a:r>
            <a:r>
              <a:rPr b="1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поликлинике №68</a:t>
            </a: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(без вызова врача на дом)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Адрес: </a:t>
            </a:r>
            <a:r>
              <a:rPr b="0" i="0" lang="ru" sz="1350" u="none" cap="none" strike="noStrike">
                <a:solidFill>
                  <a:srgbClr val="146EEB"/>
                </a:solidFill>
                <a:highlight>
                  <a:srgbClr val="FFFFFF"/>
                </a:highlight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Москва, ул. Малая Якиманка, дом 22, стр.1</a:t>
            </a: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(ст. метро «Полянка») </a:t>
            </a:r>
            <a:b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5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Телефон регистратуры поликлиники: +7(499)238-50-59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1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0" name="Google Shape;920;p55"/>
          <p:cNvSpPr txBox="1"/>
          <p:nvPr/>
        </p:nvSpPr>
        <p:spPr>
          <a:xfrm>
            <a:off x="384425" y="371300"/>
            <a:ext cx="828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Медицинская помощь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1" name="Google Shape;921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8675" y="0"/>
            <a:ext cx="1945325" cy="19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61"/>
          <p:cNvSpPr txBox="1"/>
          <p:nvPr/>
        </p:nvSpPr>
        <p:spPr>
          <a:xfrm>
            <a:off x="490475" y="1172300"/>
            <a:ext cx="4680900" cy="24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Профили военной подготовки в максимальной степени приближены к основным образовательным программам университета, что снижает затраты времени и повышает качество подготовки военнослужащих.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Сроки обучения по программам подготовки составляют: </a:t>
            </a:r>
            <a:r>
              <a:rPr b="0" i="0" lang="ru" sz="15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для солдат — 1,5 года,          сержантов — 2 года, офицеров — 3 года</a:t>
            </a:r>
            <a:r>
              <a:rPr b="0" i="0" lang="ru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61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Военная кафедра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0" name="Google Shape;93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3075" y="1737981"/>
            <a:ext cx="4210925" cy="16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g23113463a32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23113463a32_0_2"/>
          <p:cNvSpPr txBox="1"/>
          <p:nvPr/>
        </p:nvSpPr>
        <p:spPr>
          <a:xfrm>
            <a:off x="384425" y="1026900"/>
            <a:ext cx="78453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ru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Условия предоставления отсрочки</a:t>
            </a:r>
            <a:endParaRPr b="1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Отсрочка от призыва граждан на военную службу предосталяется обучающимся образовательных программ бакалавриата / специалитета / магистратуры (если Вы поступили в магистратуру сразу же после обучения в бакалавриате) / аспирантуры по очной форме обучения.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регламентируется подпунктом «а» части 2 статьи 24 Федерального закона от 28.03.1998 № 53-ФЗ «О воинской обязанности и военной службе».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вы обучаетесь в бакалавриате / специалитете по очной форме обучения и получили отсрочку во время обучения в школе, то ваша отсрочка сохраняется.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Если вы поступили в бакалавриат / специалитет после обучения в СПО и во время обучения в СПО воспользовались правом на отсрочку, то ваша отсрочка не сохраняется.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g23113463a32_0_2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Отсрочка от службы в армии по учебе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9" name="Google Shape;939;g23113463a32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267e51d77d8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267e51d77d8_0_64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Полезные ссылки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6" name="Google Shape;946;g267e51d77d8_0_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267e51d77d8_0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64"/>
          <p:cNvSpPr txBox="1"/>
          <p:nvPr/>
        </p:nvSpPr>
        <p:spPr>
          <a:xfrm>
            <a:off x="457200" y="1433575"/>
            <a:ext cx="7110000" cy="21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Стремление к истине</a:t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Честность и открытость</a:t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Сотрудничество и заинтересован­ность друг в друге</a:t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Академическая свобода и политический нейтралитет</a:t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Профессионализм, требовательность к себе и ответственность </a:t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 Medium"/>
              <a:buAutoNum type="arabicPeriod"/>
            </a:pPr>
            <a: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Активная общественная позиция</a:t>
            </a:r>
            <a:br>
              <a:rPr b="0" i="0" lang="ru" sz="1800" u="none" cap="none" strike="noStrike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</a:b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90" name="Google Shape;190;p64"/>
          <p:cNvSpPr txBox="1"/>
          <p:nvPr/>
        </p:nvSpPr>
        <p:spPr>
          <a:xfrm>
            <a:off x="384425" y="371300"/>
            <a:ext cx="450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Ценности Вышки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2"/>
          <p:cNvSpPr txBox="1"/>
          <p:nvPr/>
        </p:nvSpPr>
        <p:spPr>
          <a:xfrm>
            <a:off x="457200" y="1101650"/>
            <a:ext cx="8229600" cy="3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Почемучник — 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Расписание пар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https://ruz.hse.ru/</a:t>
            </a:r>
            <a:r>
              <a:rPr b="1" i="0" lang="ru" sz="16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 (работает только в стенах ВШЭ)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Подробно про СКС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https://www.hse.ru/ba/ami/studentcard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Все про стипендии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https://www.hse.ru/scholarships/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Библиотеки ВШЭ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https://library.hse.ru/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Электронные ресурсы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https://library.hse.ru/e-resources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Корпуса ВШЭ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https://www.hse.ru/buildinghse/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Международная мобильность — </a:t>
            </a:r>
            <a:r>
              <a:rPr b="1" i="0" lang="ru" sz="1600" u="sng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https://studyabroad.hse.ru/</a:t>
            </a:r>
            <a:endParaRPr b="1" i="0" sz="16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4" name="Google Shape;954;p62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Полезные ссылки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5" name="Google Shape;955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g2743f0bcd94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63"/>
          <p:cNvSpPr txBox="1"/>
          <p:nvPr/>
        </p:nvSpPr>
        <p:spPr>
          <a:xfrm>
            <a:off x="543650" y="1619900"/>
            <a:ext cx="8127900" cy="3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Tg-канал для первого курса — </a:t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Группа факультета в вк — </a:t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Факультативы — </a:t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Волонтерство — </a:t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" sz="18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Еще какие-то ссылки…</a:t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63"/>
          <p:cNvSpPr txBox="1"/>
          <p:nvPr/>
        </p:nvSpPr>
        <p:spPr>
          <a:xfrm>
            <a:off x="384425" y="3713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Полезные Кураторские ссылки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8" name="Google Shape;96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g267e51d77d8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g267e51d77d8_0_71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Традиции группы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5" name="Google Shape;975;g267e51d77d8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g267e51d77d8_0_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6"/>
          <p:cNvSpPr txBox="1"/>
          <p:nvPr/>
        </p:nvSpPr>
        <p:spPr>
          <a:xfrm>
            <a:off x="490475" y="1267025"/>
            <a:ext cx="4265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3" name="Google Shape;983;p66"/>
          <p:cNvSpPr txBox="1"/>
          <p:nvPr/>
        </p:nvSpPr>
        <p:spPr>
          <a:xfrm>
            <a:off x="2476875" y="2285413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ru" sz="2800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Выбор с</a:t>
            </a: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таросты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4" name="Google Shape;98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g27929ad2684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27929ad2684_0_2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27929ad2684_0_291"/>
          <p:cNvSpPr txBox="1"/>
          <p:nvPr/>
        </p:nvSpPr>
        <p:spPr>
          <a:xfrm>
            <a:off x="424950" y="718275"/>
            <a:ext cx="82941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4285F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Адаптационная Программа</a:t>
            </a:r>
            <a:r>
              <a:rPr b="0" i="0" lang="ru" sz="16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;</a:t>
            </a:r>
            <a:endParaRPr b="0" i="0" sz="1600" u="none" cap="none" strike="noStrike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Встреча с Научными Кураторами;</a:t>
            </a:r>
            <a:endParaRPr b="0" i="0" sz="1600" u="none" cap="none" strike="noStrike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600"/>
              <a:buFont typeface="Open Sans"/>
              <a:buChar char="●"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Экзамен, который длится 1 час и состоит из 40 вопросов.</a:t>
            </a:r>
            <a:endParaRPr b="0" i="0" sz="1600" u="none" cap="none" strike="noStrike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ru" sz="16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Онлайн-курс в LMS и </a:t>
            </a:r>
            <a:r>
              <a:rPr lang="ru" sz="1600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0" i="0" lang="ru" sz="1600" u="none" cap="none" strike="noStrike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домашних задания по курс</a:t>
            </a:r>
            <a:r>
              <a:rPr lang="ru" sz="1600">
                <a:solidFill>
                  <a:srgbClr val="3C4043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у</a:t>
            </a:r>
            <a:endParaRPr sz="1600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3C404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Формула курса БЖД: 0,3 х О</a:t>
            </a:r>
            <a:r>
              <a:rPr b="1" lang="ru" sz="800">
                <a:latin typeface="Open Sans"/>
                <a:ea typeface="Open Sans"/>
                <a:cs typeface="Open Sans"/>
                <a:sym typeface="Open Sans"/>
              </a:rPr>
              <a:t>дз1 </a:t>
            </a: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 +  0,1 х О</a:t>
            </a:r>
            <a:r>
              <a:rPr b="1" lang="ru" sz="800">
                <a:latin typeface="Open Sans"/>
                <a:ea typeface="Open Sans"/>
                <a:cs typeface="Open Sans"/>
                <a:sym typeface="Open Sans"/>
              </a:rPr>
              <a:t>дз2</a:t>
            </a: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  +  0,2 х О</a:t>
            </a:r>
            <a:r>
              <a:rPr b="1" lang="ru" sz="800">
                <a:latin typeface="Open Sans"/>
                <a:ea typeface="Open Sans"/>
                <a:cs typeface="Open Sans"/>
                <a:sym typeface="Open Sans"/>
              </a:rPr>
              <a:t>дз3</a:t>
            </a: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  + 0,4 × О</a:t>
            </a:r>
            <a:r>
              <a:rPr b="1" lang="ru" sz="800">
                <a:latin typeface="Open Sans"/>
                <a:ea typeface="Open Sans"/>
                <a:cs typeface="Open Sans"/>
                <a:sym typeface="Open Sans"/>
              </a:rPr>
              <a:t>ЭКЗАМЕН</a:t>
            </a: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 =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sz="7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latin typeface="Open Sans"/>
                <a:ea typeface="Open Sans"/>
                <a:cs typeface="Open Sans"/>
                <a:sym typeface="Open Sans"/>
              </a:rPr>
              <a:t>= О</a:t>
            </a:r>
            <a:r>
              <a:rPr b="1" lang="ru" sz="800">
                <a:latin typeface="Open Sans"/>
                <a:ea typeface="Open Sans"/>
                <a:cs typeface="Open Sans"/>
                <a:sym typeface="Open Sans"/>
              </a:rPr>
              <a:t>РЕЗУЛЬТИРУЮЩАЯ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800">
                <a:latin typeface="Open Sans"/>
                <a:ea typeface="Open Sans"/>
                <a:cs typeface="Open Sans"/>
                <a:sym typeface="Open Sans"/>
              </a:rPr>
              <a:t>Где </a:t>
            </a:r>
            <a:r>
              <a:rPr b="1" i="1" lang="ru">
                <a:latin typeface="Open Sans"/>
                <a:ea typeface="Open Sans"/>
                <a:cs typeface="Open Sans"/>
                <a:sym typeface="Open Sans"/>
              </a:rPr>
              <a:t>О</a:t>
            </a:r>
            <a:r>
              <a:rPr b="1" i="1" lang="ru" sz="800">
                <a:latin typeface="Open Sans"/>
                <a:ea typeface="Open Sans"/>
                <a:cs typeface="Open Sans"/>
                <a:sym typeface="Open Sans"/>
              </a:rPr>
              <a:t> — это Оценка</a:t>
            </a:r>
            <a:endParaRPr b="1" sz="800">
              <a:solidFill>
                <a:srgbClr val="3C40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2" name="Google Shape;992;g27929ad2684_0_291"/>
          <p:cNvSpPr txBox="1"/>
          <p:nvPr/>
        </p:nvSpPr>
        <p:spPr>
          <a:xfrm>
            <a:off x="424950" y="302175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БЖД 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g27929ad2684_0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g27929ad2684_0_345"/>
          <p:cNvSpPr txBox="1"/>
          <p:nvPr/>
        </p:nvSpPr>
        <p:spPr>
          <a:xfrm>
            <a:off x="490475" y="1158450"/>
            <a:ext cx="7315200" cy="28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Домашнее задание по выбору: 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lphaL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Вышка Добра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lphaL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ГосВышка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lphaL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Путь предпринимателя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lphaL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Республика ученых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lphaLcParenR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Базовая платформа</a:t>
            </a:r>
            <a:b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arenR"/>
            </a:pP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ЭКСТРА-альбом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AutoNum type="arabicParenR"/>
            </a:pP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Эссе-рефлексия “</a:t>
            </a:r>
            <a:r>
              <a:rPr i="0" lang="ru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Вышка – это диалог</a:t>
            </a:r>
            <a:r>
              <a:rPr lang="ru" sz="18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9" name="Google Shape;999;g27929ad2684_0_345"/>
          <p:cNvSpPr txBox="1"/>
          <p:nvPr/>
        </p:nvSpPr>
        <p:spPr>
          <a:xfrm>
            <a:off x="345775" y="3584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Домашка по БЖД 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0" name="Google Shape;1000;g27929ad2684_0_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475" y="4557325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g27929ad2684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27929ad2684_0_397"/>
          <p:cNvSpPr txBox="1"/>
          <p:nvPr/>
        </p:nvSpPr>
        <p:spPr>
          <a:xfrm>
            <a:off x="471100" y="973638"/>
            <a:ext cx="75684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Вам предстоит выполнить задание, которое состоит из двух частей: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g27929ad2684_0_397"/>
          <p:cNvSpPr txBox="1"/>
          <p:nvPr/>
        </p:nvSpPr>
        <p:spPr>
          <a:xfrm>
            <a:off x="345775" y="358400"/>
            <a:ext cx="336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Вышка Добра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8" name="Google Shape;1008;g27929ad2684_0_397"/>
          <p:cNvSpPr txBox="1"/>
          <p:nvPr/>
        </p:nvSpPr>
        <p:spPr>
          <a:xfrm>
            <a:off x="406125" y="1262650"/>
            <a:ext cx="3977400" cy="3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Анализ социальной проблемы</a:t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Необходимо проанализировать одну выбранную социальную проблему, актуальную в России. Социальную проблему для анализа необходимо выбрать из предложенного списка: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Детство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Сиротство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Социальное неравенство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Инвалидность и помощь людям с ОВЗ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Онкология и орфанные заболевания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Экология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Бездомность людей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Бездомность животных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Старость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Бедность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Системная благотворительность и поддержка НКО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Психологическое здоровье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Сохранение наследия и исторической памяти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Чрезвычайные ситуации, пропажа людей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Open Sans"/>
              <a:buAutoNum type="arabicParenR"/>
            </a:pPr>
            <a:r>
              <a:rPr b="0" i="0" lang="ru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Развитие территорий и городское благоустройство</a:t>
            </a:r>
            <a:endParaRPr b="0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9" name="Google Shape;1009;g27929ad2684_0_397"/>
          <p:cNvSpPr txBox="1"/>
          <p:nvPr/>
        </p:nvSpPr>
        <p:spPr>
          <a:xfrm>
            <a:off x="4383525" y="1262650"/>
            <a:ext cx="43203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Анализ Некоммерческой организации</a:t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rabi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Описание деятельности одной некоммерческой организации, занимающейся решением выбранной вами проблемы, по следующим характеристикам: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lpha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Название НКО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lpha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Описание НКО: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год создания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миссия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цель, кому и как давно помогает (описание целевой аудитории — благополучателей)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сколько в ней работает человек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интересные факты из истории развития (история помощи/ история создания)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roman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перечислите нескольких попечителей НКО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lphaL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Проверка НКО на благонадежность.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rabi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 НКО набирает волонтёров и как работает с ними?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rabi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Опишите несколько проектов (спецпроектов, акций), которые есть у организации.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"/>
              <a:buAutoNum type="arabicPeriod"/>
            </a:pPr>
            <a:r>
              <a:rPr b="0" i="0" lang="ru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Предложите свой проект/акцию для фонда и опишите её: чем эта инициатива поможет организации?</a:t>
            </a:r>
            <a:endParaRPr b="0" i="0" sz="10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0" name="Google Shape;1010;g27929ad2684_0_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27929ad2684_0_3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6825" y="467900"/>
            <a:ext cx="379500" cy="379500"/>
          </a:xfrm>
          <a:prstGeom prst="roundRect">
            <a:avLst>
              <a:gd fmla="val 2204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g27929ad2684_0_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g27929ad2684_0_452"/>
          <p:cNvSpPr txBox="1"/>
          <p:nvPr/>
        </p:nvSpPr>
        <p:spPr>
          <a:xfrm>
            <a:off x="448875" y="1072875"/>
            <a:ext cx="8046300" cy="3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Необходимо придумать и предложить </a:t>
            </a:r>
            <a:r>
              <a:rPr b="1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концепцию проекта</a:t>
            </a: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который может быть реализован сотрудником госорганизации. Его темой может быть все, что угодно — от модернизации системы работы госоргана до проекта, полезного определенной социальной группе </a:t>
            </a:r>
            <a:b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или обществу в целом.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 концепции необходимо продумать следующие моменты: </a:t>
            </a:r>
            <a:endParaRPr b="1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сотрудники какой госорганизации могут реализовать этот проект?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необходимо ли сотрудничество с иными организациями? какими?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кому будет полезен проект? какие изменения принесет его реализация?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какие конкретные шаги необходимо пройти для успешной реализации проекта?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какие существуют аналоги проекта?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что станет показателем успеха проекта и его эффективности?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Посмотрите на мир вокруг себя, вспомните, с какими трудностями вы сталкивались и что вам хотелось бы изменить. Чтобы качественно выполнить задание просмотрите сайты различных организаций госсектора и изучите, какие проекты реализует та или иная организация. </a:t>
            </a:r>
            <a:endParaRPr b="0" i="1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g27929ad2684_0_452"/>
          <p:cNvSpPr txBox="1"/>
          <p:nvPr/>
        </p:nvSpPr>
        <p:spPr>
          <a:xfrm>
            <a:off x="332875" y="3584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ГосВышка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9" name="Google Shape;1019;g27929ad2684_0_452"/>
          <p:cNvPicPr preferRelativeResize="0"/>
          <p:nvPr/>
        </p:nvPicPr>
        <p:blipFill rotWithShape="1">
          <a:blip r:embed="rId4">
            <a:alphaModFix/>
          </a:blip>
          <a:srcRect b="27240" l="0" r="0" t="32384"/>
          <a:stretch/>
        </p:blipFill>
        <p:spPr>
          <a:xfrm>
            <a:off x="2424150" y="476200"/>
            <a:ext cx="904428" cy="36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27929ad2684_0_4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g27929ad2684_0_5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g27929ad2684_0_505"/>
          <p:cNvSpPr txBox="1"/>
          <p:nvPr/>
        </p:nvSpPr>
        <p:spPr>
          <a:xfrm>
            <a:off x="332875" y="1018400"/>
            <a:ext cx="8368500" cy="3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827" lvl="0" marL="87268" marR="128394" rtl="0" algn="l">
              <a:lnSpc>
                <a:spcPct val="114537"/>
              </a:lnSpc>
              <a:spcBef>
                <a:spcPts val="2239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Необходимо придумать и </a:t>
            </a:r>
            <a:r>
              <a:rPr b="1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предложить концепцию своего бизнес-проекта</a:t>
            </a: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или описать уже созданный вами.  Его темой может стать что угодно: от кофейни рядом с корпусом до стартапа, способного совершить прорыв в своей отрасли. </a:t>
            </a:r>
            <a:b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23016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Опишите идею: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249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Для кого ваш проект – кто ваша целевая аудитория?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Какую проблему или потребность вы решаете своим проектом?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Какое решение вы предлагаете и как это выглядит?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1258161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Что изменится в жизни людей после использования вашего проекта? Есть ли уже похожие проекты?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139843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Будут ли люди платить деньги за использование вашего проекта или продукта? Какие есть пути монетизации проекта?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●"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Как вы узнаете, работает ли проект и довольны ли пользователи?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6090" lvl="0" marL="83003" marR="122388" rtl="0" algn="l">
              <a:lnSpc>
                <a:spcPct val="114537"/>
              </a:lnSpc>
              <a:spcBef>
                <a:spcPts val="1898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ru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Посмотрите вокруг и подумайте, чего вам не хватает сейчас или в будущем. Чтобы более качественно выполнить задание, вы можете использовать электронные ресурсы бизнес-инкубатора. </a:t>
            </a:r>
            <a:endParaRPr b="0" i="0" sz="1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g27929ad2684_0_505"/>
          <p:cNvSpPr txBox="1"/>
          <p:nvPr/>
        </p:nvSpPr>
        <p:spPr>
          <a:xfrm>
            <a:off x="332875" y="358400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Путь предпринимателя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Google Shape;1028;g27929ad2684_0_505"/>
          <p:cNvPicPr preferRelativeResize="0"/>
          <p:nvPr/>
        </p:nvPicPr>
        <p:blipFill rotWithShape="1">
          <a:blip r:embed="rId4">
            <a:alphaModFix amt="16000"/>
          </a:blip>
          <a:srcRect b="0" l="0" r="0" t="0"/>
          <a:stretch/>
        </p:blipFill>
        <p:spPr>
          <a:xfrm>
            <a:off x="6883900" y="1199300"/>
            <a:ext cx="3928749" cy="39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g27929ad2684_0_50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9361" y="498850"/>
            <a:ext cx="691465" cy="2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27929ad2684_0_50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76138">
            <a:off x="2292348" y="4757889"/>
            <a:ext cx="405629" cy="319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27929ad2684_0_50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01380">
            <a:off x="6367004" y="2226102"/>
            <a:ext cx="315043" cy="30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27929ad2684_0_50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g267e51d77d8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67e51d77d8_0_3"/>
          <p:cNvSpPr txBox="1"/>
          <p:nvPr/>
        </p:nvSpPr>
        <p:spPr>
          <a:xfrm>
            <a:off x="490475" y="2078550"/>
            <a:ext cx="5970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Какой символ</a:t>
            </a:r>
            <a:b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у Вышки?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g267e51d77d8_0_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5" cy="1536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267e51d77d8_0_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g27929ad2684_0_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27929ad2684_0_561"/>
          <p:cNvSpPr txBox="1"/>
          <p:nvPr/>
        </p:nvSpPr>
        <p:spPr>
          <a:xfrm>
            <a:off x="424775" y="1147300"/>
            <a:ext cx="86886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Вам предстоит выбрать и выполнить одно из двух заданий:</a:t>
            </a:r>
            <a:endParaRPr b="1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Придумайте свой </a:t>
            </a:r>
            <a:r>
              <a:rPr b="1" i="0" lang="ru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исследовательский проект</a:t>
            </a: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и подготовьте заявку на свой первый научный грант. </a:t>
            </a:r>
            <a:b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Заявка может быть индивидуальной или коллективной и должна включать следующие разделы: 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Название предлагаемого проекта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Аннотация проекта (кратко — актуальность, дисциплинарная область исследования, уровень значимости и научная новизна исследования; ожидаемые результаты и их значимость)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Описание реализуемой исследовательской идеи и ключевых исследовательских вопросов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Предлагаемые подходы и методы, их обоснование для реализации цели и задачи проекта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lphaL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Ожидаемые результаты и е) календарный план. Лучшие заявки после доработки буду рассмотрены в новом раунде конкурса «Научная инициатива» (</a:t>
            </a:r>
            <a:r>
              <a:rPr b="0" i="0" lang="ru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https://studscience.hse.ru/awesomeproject</a:t>
            </a: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327566" rtl="0" algn="l">
              <a:lnSpc>
                <a:spcPct val="11453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AutoNum type="arabicPeriod"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Придумайте и подготовьте описание </a:t>
            </a:r>
            <a:r>
              <a:rPr b="1" i="0" lang="ru" sz="1200" u="none" cap="none" strike="noStrike">
                <a:solidFill>
                  <a:srgbClr val="A64D79"/>
                </a:solidFill>
                <a:latin typeface="Open Sans"/>
                <a:ea typeface="Open Sans"/>
                <a:cs typeface="Open Sans"/>
                <a:sym typeface="Open Sans"/>
              </a:rPr>
              <a:t>концепции студенческого научно-популярного проекта</a:t>
            </a: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которого не хватает Вышке. Это может быть подкаст, шоу, фестиваль или что-то еще. </a:t>
            </a:r>
            <a:b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Концепция должна содержать такие разделы, как: название проекта, его миссия, формат, ожидаемые эффекты и оценка охвата (примерный размер аудитории), календарный план. Лучшие проекты после доработки могут получить поддержку Центра академического развития студентов.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6090" lvl="0" marL="83003" marR="122388" rtl="0" algn="l">
              <a:lnSpc>
                <a:spcPct val="114537"/>
              </a:lnSpc>
              <a:spcBef>
                <a:spcPts val="1898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g27929ad2684_0_561"/>
          <p:cNvSpPr txBox="1"/>
          <p:nvPr/>
        </p:nvSpPr>
        <p:spPr>
          <a:xfrm>
            <a:off x="332875" y="384175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Республика ученых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0" name="Google Shape;1040;g27929ad2684_0_5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41100" y="444150"/>
            <a:ext cx="863250" cy="4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g27929ad2684_0_5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g27929ad2684_0_6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27929ad2684_0_614"/>
          <p:cNvSpPr txBox="1"/>
          <p:nvPr/>
        </p:nvSpPr>
        <p:spPr>
          <a:xfrm>
            <a:off x="424775" y="1147300"/>
            <a:ext cx="36717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Придумайте концепцию патриотического проекта, который может быть реализован силами студентов в Вышке на любую из тем, представленных ниже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Историческое просвещение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Культурное просвещение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Военно-патриотическое просвещение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Единство народов России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Традиционные ценности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Проект может быть реализован с использованием разных инструментов на ваш выбор: 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Организация мероприятия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Разработка медиа-проекта (аудио, видео, графика)</a:t>
            </a:r>
            <a:endParaRPr b="0" i="0" sz="1200" u="none" cap="none" strike="sng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Издание печатных информационных материалов (буклеты, брошюры, листовки)</a:t>
            </a:r>
            <a:endParaRPr b="0" i="0" sz="1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g27929ad2684_0_614"/>
          <p:cNvSpPr txBox="1"/>
          <p:nvPr/>
        </p:nvSpPr>
        <p:spPr>
          <a:xfrm>
            <a:off x="332875" y="384175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Базовая платформа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9" name="Google Shape;1049;g27929ad2684_0_6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g27929ad2684_0_6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53625" y="500438"/>
            <a:ext cx="340200" cy="340200"/>
          </a:xfrm>
          <a:prstGeom prst="roundRect">
            <a:avLst>
              <a:gd fmla="val 994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1" name="Google Shape;1051;g27929ad2684_0_614"/>
          <p:cNvSpPr txBox="1"/>
          <p:nvPr/>
        </p:nvSpPr>
        <p:spPr>
          <a:xfrm>
            <a:off x="4460725" y="1090400"/>
            <a:ext cx="41793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Работа должна быть выполнена индивидуально, концепция должна содержать следующие разделы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1. Название проекта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 Краткое описание проекта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 Механика реализации проекта и его таймлайн (что вы будете делать и в какой последовательности?)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Требования к команде, которая будет реализовывать проект (сколько нужно людей, какие у них роли в проекте)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 Описание целевой аудитории проекта - проект может быть направлен на определенный круг студентов университета (опишите его в концепции), либо быть универсальным, но первое - предпочтительнее.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 Описание необходимых для реализации проекта ресурсов: денежных (смета проекта), материальных (техника, помещение и др.), административные (базы данных, пропуск в Вышку), информационные (анонсирование на сайте и т.п.).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7. Ссылки на схожие уже реализованные подобные проекты, или на проекты, которыми вы вдохновлялись.</a:t>
            </a:r>
            <a:endParaRPr b="0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g27929ad2684_0_6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g27929ad2684_0_668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ЭКСТРА-альбом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8" name="Google Shape;1058;g27929ad2684_0_6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6" cy="153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g27929ad2684_0_6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g27929ad2684_0_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975" y="4438925"/>
            <a:ext cx="684113" cy="28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g27929ad2684_0_7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g27929ad2684_0_721"/>
          <p:cNvSpPr txBox="1"/>
          <p:nvPr/>
        </p:nvSpPr>
        <p:spPr>
          <a:xfrm>
            <a:off x="332875" y="384175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ЭКСТРА-альбом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g27929ad2684_0_721"/>
          <p:cNvSpPr txBox="1"/>
          <p:nvPr/>
        </p:nvSpPr>
        <p:spPr>
          <a:xfrm>
            <a:off x="417050" y="1181675"/>
            <a:ext cx="84003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Внеучебная жизнь студента Вышки очень насыщенная!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Внеучебка буквально окружает нас каждый день в университете (а порой даже за его пределами). </a:t>
            </a:r>
            <a:b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Поэтому мы предлагаем вам изучить эту сферу жизни в Вышке и посетить как можно больше корпусов университета,  мест для учебы и отдыха, а также мероприятий различных треков: просветительские, спортивные, развлекательные, научные и творческие.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Вы можете отправиться покорять новое вместе с друзьями или однокурсниками и создать совместные воспоминания, которые вы впишете в свой ЭКСТРА-альбом.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 файл с домашним заданием необходимо будет прикрепить: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фото вас на мероприятии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название и краткое описание </a:t>
            </a:r>
            <a:r>
              <a:rPr b="0" i="0" lang="ru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мероприятия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текст, в котором вы опишете свои эмоции от проведенного времени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Ознакомиться с календарем внеучебных мероприятий, выбрать наиболее интересные </a:t>
            </a:r>
            <a:b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 зарегистрироваться на них можно на портале ЭКСТРА (</a:t>
            </a:r>
            <a:r>
              <a:rPr b="0" i="0" lang="ru" sz="12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http://extra.hse.ru/</a:t>
            </a: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 в разделе</a:t>
            </a:r>
            <a:b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2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“Календарь мероприятий”. </a:t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8" name="Google Shape;1068;g27929ad2684_0_7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9175" y="482702"/>
            <a:ext cx="747574" cy="3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g27929ad2684_0_7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g27929ad2684_0_7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g27929ad2684_0_774"/>
          <p:cNvSpPr txBox="1"/>
          <p:nvPr/>
        </p:nvSpPr>
        <p:spPr>
          <a:xfrm>
            <a:off x="490475" y="20480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ru" sz="4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Вышка — это диалог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g27929ad2684_0_7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6" cy="153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g27929ad2684_0_7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g27929ad2684_0_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1575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27929ad2684_0_826"/>
          <p:cNvSpPr txBox="1"/>
          <p:nvPr/>
        </p:nvSpPr>
        <p:spPr>
          <a:xfrm>
            <a:off x="332875" y="384175"/>
            <a:ext cx="89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ru" sz="2800" u="none" cap="none" strike="noStrike">
                <a:solidFill>
                  <a:srgbClr val="146EEB"/>
                </a:solidFill>
                <a:latin typeface="Open Sans"/>
                <a:ea typeface="Open Sans"/>
                <a:cs typeface="Open Sans"/>
                <a:sym typeface="Open Sans"/>
              </a:rPr>
              <a:t>Вышка — это диалог</a:t>
            </a:r>
            <a:endParaRPr b="1" i="0" sz="2800" u="none" cap="none" strike="noStrike">
              <a:solidFill>
                <a:srgbClr val="146EE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4" name="Google Shape;1084;g27929ad2684_0_826"/>
          <p:cNvSpPr txBox="1"/>
          <p:nvPr/>
        </p:nvSpPr>
        <p:spPr>
          <a:xfrm>
            <a:off x="370700" y="1019425"/>
            <a:ext cx="8479800" cy="3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Мы рассказали вам обо всех возможностях учебной и </a:t>
            </a: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внеучебной жизни Вышки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 Настало время применить знания на практике и выстроить собственную траекторию в университете. Предлагаем вам </a:t>
            </a:r>
            <a:r>
              <a:rPr b="1" i="0" lang="ru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написать</a:t>
            </a: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для этого</a:t>
            </a: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ru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эссе</a:t>
            </a:r>
            <a:r>
              <a:rPr b="0" i="0" lang="ru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Расскажите о том, как вы видите свой потенциальный путь в Вышке, и постарайтесь в своём ответе подробно остановиться на следующих вопросах: </a:t>
            </a:r>
            <a:endParaRPr b="1" i="1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 я оцениваю свой опыт обучения в школе? Что я бы написал в «школьной СОП»?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Что мне особенно удалось, стало для меня прочным фундаментом в дальнейшем освоении знаний? Чего мне, наоборот, не хватило от обучения, что казалось и кажется странным и нелогичным? Что мотивировало пойти учиться дальше?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Чего я хочу достичь за срок обучения в бакалавриате?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Какие возможности я вижу в Вышке для своего развития? Какие цели я ставлю в рамках академического, карьерного, внеучебного или научного треков,</a:t>
            </a:r>
            <a:b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их сочетания? Как эти цели связаны с моими личными? 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Изменились ли мои ожидания после первого месяца обучения? 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 они изменились, в сравнении</a:t>
            </a:r>
            <a:b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с результатами анкеты? Что повлияло на эти изменения? (проверь результаты своей анкеты) 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Какие особенности НИУ ВШЭ и университетские ресурсы помогут мне добиться успеха в моих начинаниях?</a:t>
            </a: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Какими сервисами и возможностями я планирую для этого воспользоваться? </a:t>
            </a:r>
            <a:b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 именно они помогут мне достичь моих целей?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Какие проблемы у меня могут возникнуть и кто может помочь мне в случае возникновения вопросов?</a:t>
            </a:r>
            <a:br>
              <a:rPr b="1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ru" sz="11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 кому и по каким вопросам я буду обращаться? </a:t>
            </a:r>
            <a:endParaRPr b="0" i="0" sz="11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5" name="Google Shape;1085;g27929ad2684_0_8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150" y="545288"/>
            <a:ext cx="743799" cy="2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0" name="Google Shape;1090;g27929ad2684_0_8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27929ad2684_0_878"/>
          <p:cNvSpPr txBox="1"/>
          <p:nvPr/>
        </p:nvSpPr>
        <p:spPr>
          <a:xfrm>
            <a:off x="433600" y="443550"/>
            <a:ext cx="59706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ru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Дедлайны</a:t>
            </a:r>
            <a:endParaRPr b="1" i="0" sz="40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2" name="Google Shape;1092;g27929ad2684_0_8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9608" y="1716478"/>
            <a:ext cx="1602816" cy="153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27929ad2684_0_8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8150" y="1891428"/>
            <a:ext cx="1278850" cy="118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g27929ad2684_0_8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975" y="4438925"/>
            <a:ext cx="684113" cy="28402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95" name="Google Shape;1095;g27929ad2684_0_878"/>
          <p:cNvGraphicFramePr/>
          <p:nvPr/>
        </p:nvGraphicFramePr>
        <p:xfrm>
          <a:off x="520075" y="151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{49F263F7-CCF9-4507-8B30-4D30906C9E56}</a:tableStyleId>
              </a:tblPr>
              <a:tblGrid>
                <a:gridCol w="2418875"/>
                <a:gridCol w="3287575"/>
              </a:tblGrid>
              <a:tr h="48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12:30 11 сентября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Старт выбора ДЗ№1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4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23:59 24 сентября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Дедлайн сдачи ДЗ№1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23:59 1 октября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Дедлайн сдачи ДЗ№2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484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23:59 8 октября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Дедлайн сдачи ДЗ№3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96" name="Google Shape;1096;g27929ad2684_0_878"/>
          <p:cNvSpPr txBox="1"/>
          <p:nvPr/>
        </p:nvSpPr>
        <p:spPr>
          <a:xfrm>
            <a:off x="6226525" y="606600"/>
            <a:ext cx="2587200" cy="9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lt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ДЗ№2 и ДЗ№3 будут открыты с самого начала</a:t>
            </a:r>
            <a:endParaRPr sz="1300">
              <a:solidFill>
                <a:schemeClr val="lt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g25f60b2a6d8_1_4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25f60b2a6d8_1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400" y="2902885"/>
            <a:ext cx="1891152" cy="189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g25f60b2a6d8_1_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6400" y="349475"/>
            <a:ext cx="1891152" cy="1891139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25f60b2a6d8_1_432"/>
          <p:cNvSpPr txBox="1"/>
          <p:nvPr/>
        </p:nvSpPr>
        <p:spPr>
          <a:xfrm>
            <a:off x="486450" y="3843175"/>
            <a:ext cx="26076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ru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Контакты </a:t>
            </a:r>
            <a:r>
              <a:rPr b="1" i="0" lang="ru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проводящих</a:t>
            </a:r>
            <a:r>
              <a:rPr b="1" i="0" lang="ru" sz="9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 b="1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ru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tg  @scorpi0nica —  Макс</a:t>
            </a:r>
            <a:endParaRPr b="0" i="1" sz="9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ru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tg  @talkingtomaggy — Рита</a:t>
            </a:r>
            <a:endParaRPr b="0" i="1" sz="9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5" name="Google Shape;1105;g25f60b2a6d8_1_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675" y="4479351"/>
            <a:ext cx="152251" cy="15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g25f60b2a6d8_1_4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900" y="463100"/>
            <a:ext cx="3823002" cy="36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25f60b2a6d8_1_4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721025" y="1095650"/>
            <a:ext cx="2121025" cy="40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25f60b2a6d8_1_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675" y="4642876"/>
            <a:ext cx="152251" cy="1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g25f60b2a6d8_1_432"/>
          <p:cNvSpPr txBox="1"/>
          <p:nvPr/>
        </p:nvSpPr>
        <p:spPr>
          <a:xfrm>
            <a:off x="486450" y="1288863"/>
            <a:ext cx="6506400" cy="21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</a:t>
            </a:r>
            <a:br>
              <a:rPr b="1" i="0" lang="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 </a:t>
            </a:r>
            <a:r>
              <a:rPr b="1" i="0" lang="ru" sz="4500" u="none" cap="none" strike="noStrike">
                <a:solidFill>
                  <a:srgbClr val="146EEB"/>
                </a:solidFill>
                <a:latin typeface="Montserrat"/>
                <a:ea typeface="Montserrat"/>
                <a:cs typeface="Montserrat"/>
                <a:sym typeface="Montserrat"/>
              </a:rPr>
              <a:t>внимание</a:t>
            </a:r>
            <a:r>
              <a:rPr b="1" i="0" lang="ru" sz="4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! </a:t>
            </a:r>
            <a:endParaRPr b="1" i="0" sz="4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0" name="Google Shape;1110;g25f60b2a6d8_1_432"/>
          <p:cNvSpPr txBox="1"/>
          <p:nvPr/>
        </p:nvSpPr>
        <p:spPr>
          <a:xfrm rot="-127402">
            <a:off x="558383" y="1187850"/>
            <a:ext cx="3360207" cy="461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FF665E"/>
                </a:solidFill>
                <a:latin typeface="Caveat"/>
                <a:ea typeface="Caveat"/>
                <a:cs typeface="Caveat"/>
                <a:sym typeface="Caveat"/>
              </a:rPr>
              <a:t>Вы солнышки !</a:t>
            </a:r>
            <a:endParaRPr b="0" i="0" sz="1800" u="none" cap="none" strike="noStrike">
              <a:solidFill>
                <a:srgbClr val="FF665E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11" name="Google Shape;1111;g25f60b2a6d8_1_432"/>
          <p:cNvSpPr txBox="1"/>
          <p:nvPr/>
        </p:nvSpPr>
        <p:spPr>
          <a:xfrm rot="-127402">
            <a:off x="3934708" y="3008275"/>
            <a:ext cx="3360207" cy="461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rgbClr val="146EEB"/>
                </a:solidFill>
                <a:latin typeface="Caveat"/>
                <a:ea typeface="Caveat"/>
                <a:cs typeface="Caveat"/>
                <a:sym typeface="Caveat"/>
              </a:rPr>
              <a:t>До встречи !</a:t>
            </a:r>
            <a:endParaRPr b="0" i="0" sz="1800" u="none" cap="none" strike="noStrike">
              <a:solidFill>
                <a:srgbClr val="146EE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12" name="Google Shape;1112;g25f60b2a6d8_1_4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26600" y="514553"/>
            <a:ext cx="792812" cy="26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